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21"/>
  </p:notesMasterIdLst>
  <p:sldIdLst>
    <p:sldId id="257" r:id="rId2"/>
    <p:sldId id="266"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 id="272" r:id="rId17"/>
    <p:sldId id="273" r:id="rId18"/>
    <p:sldId id="274" r:id="rId19"/>
    <p:sldId id="275"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68D88EE1-FD2C-EE4D-8855-750CB46DA240}">
          <p14:sldIdLst>
            <p14:sldId id="257"/>
            <p14:sldId id="266"/>
            <p14:sldId id="258"/>
            <p14:sldId id="259"/>
            <p14:sldId id="260"/>
            <p14:sldId id="261"/>
            <p14:sldId id="262"/>
            <p14:sldId id="263"/>
            <p14:sldId id="264"/>
            <p14:sldId id="265"/>
            <p14:sldId id="267"/>
            <p14:sldId id="268"/>
            <p14:sldId id="269"/>
            <p14:sldId id="270"/>
            <p14:sldId id="271"/>
            <p14:sldId id="272"/>
            <p14:sldId id="273"/>
            <p14:sldId id="274"/>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7"/>
    <p:restoredTop sz="96093"/>
  </p:normalViewPr>
  <p:slideViewPr>
    <p:cSldViewPr snapToGrid="0" snapToObjects="1">
      <p:cViewPr varScale="1">
        <p:scale>
          <a:sx n="120" d="100"/>
          <a:sy n="120" d="100"/>
        </p:scale>
        <p:origin x="164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047C226-8BB2-5F4A-B6B4-7EF764B044A4}"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ru-RU"/>
        </a:p>
      </dgm:t>
    </dgm:pt>
    <dgm:pt modelId="{A5AF3CA8-20F9-034E-8A02-96C30FD4774B}">
      <dgm:prSet/>
      <dgm:spPr/>
      <dgm:t>
        <a:bodyPr/>
        <a:lstStyle/>
        <a:p>
          <a:r>
            <a:rPr lang="ru-RU" dirty="0"/>
            <a:t>Если мы определяем совместное распределение по наблюдаемым и латентным переменным, то соответствующее распределение исключительно наблю­даемых переменных получается с помощью </a:t>
          </a:r>
          <a:r>
            <a:rPr lang="ru-RU" dirty="0" err="1"/>
            <a:t>маргинализации</a:t>
          </a:r>
          <a:r>
            <a:rPr lang="ru-RU" dirty="0"/>
            <a:t>. </a:t>
          </a:r>
        </a:p>
      </dgm:t>
    </dgm:pt>
    <dgm:pt modelId="{32984EB1-F84D-594F-8457-59C17711A010}" type="parTrans" cxnId="{251F900E-EE1B-B449-BA8B-90126961C1DE}">
      <dgm:prSet/>
      <dgm:spPr/>
      <dgm:t>
        <a:bodyPr/>
        <a:lstStyle/>
        <a:p>
          <a:endParaRPr lang="ru-RU"/>
        </a:p>
      </dgm:t>
    </dgm:pt>
    <dgm:pt modelId="{8CDDD303-4074-4F4E-8D0E-25235F993467}" type="sibTrans" cxnId="{251F900E-EE1B-B449-BA8B-90126961C1DE}">
      <dgm:prSet/>
      <dgm:spPr/>
      <dgm:t>
        <a:bodyPr/>
        <a:lstStyle/>
        <a:p>
          <a:endParaRPr lang="ru-RU"/>
        </a:p>
      </dgm:t>
    </dgm:pt>
    <dgm:pt modelId="{F279A7D1-C16D-A24A-9D90-4B6FA9D4A604}">
      <dgm:prSet/>
      <dgm:spPr/>
      <dgm:t>
        <a:bodyPr/>
        <a:lstStyle/>
        <a:p>
          <a:r>
            <a:rPr lang="ru-RU"/>
            <a:t>Это позволяет выражать относительно сложные маргинальные распределения по наблюдае­мым переменным в терминах более удобных совместных распределений по расширенному пространству наблюдаемых и латентных переменных. </a:t>
          </a:r>
        </a:p>
      </dgm:t>
    </dgm:pt>
    <dgm:pt modelId="{08CE3B15-A468-C540-9E1A-A422E4960F2C}" type="parTrans" cxnId="{63A36520-D4A1-6B49-9CC9-60C9614E7540}">
      <dgm:prSet/>
      <dgm:spPr/>
      <dgm:t>
        <a:bodyPr/>
        <a:lstStyle/>
        <a:p>
          <a:endParaRPr lang="ru-RU"/>
        </a:p>
      </dgm:t>
    </dgm:pt>
    <dgm:pt modelId="{D906C99F-FF6A-C34E-8146-8865732FE30D}" type="sibTrans" cxnId="{63A36520-D4A1-6B49-9CC9-60C9614E7540}">
      <dgm:prSet/>
      <dgm:spPr/>
      <dgm:t>
        <a:bodyPr/>
        <a:lstStyle/>
        <a:p>
          <a:endParaRPr lang="ru-RU"/>
        </a:p>
      </dgm:t>
    </dgm:pt>
    <dgm:pt modelId="{6E85DEEA-123F-1E4B-9B9A-15EFAF9A5C87}">
      <dgm:prSet/>
      <dgm:spPr/>
      <dgm:t>
        <a:bodyPr/>
        <a:lstStyle/>
        <a:p>
          <a:r>
            <a:rPr lang="ru-RU"/>
            <a:t>Таким образом, введение латентных переменных позволяет создавать сложные рас­пределения из более простых компонентов. </a:t>
          </a:r>
        </a:p>
      </dgm:t>
    </dgm:pt>
    <dgm:pt modelId="{4266A2F9-6788-9745-BDC3-2A7D16B8870B}" type="parTrans" cxnId="{D6F4182E-5439-9948-9731-5FE7D75016BE}">
      <dgm:prSet/>
      <dgm:spPr/>
      <dgm:t>
        <a:bodyPr/>
        <a:lstStyle/>
        <a:p>
          <a:endParaRPr lang="ru-RU"/>
        </a:p>
      </dgm:t>
    </dgm:pt>
    <dgm:pt modelId="{4F51F54D-6E35-7D40-BC38-AFE2EB23CCBD}" type="sibTrans" cxnId="{D6F4182E-5439-9948-9731-5FE7D75016BE}">
      <dgm:prSet/>
      <dgm:spPr/>
      <dgm:t>
        <a:bodyPr/>
        <a:lstStyle/>
        <a:p>
          <a:endParaRPr lang="ru-RU"/>
        </a:p>
      </dgm:t>
    </dgm:pt>
    <dgm:pt modelId="{A27BD3ED-C06E-8C47-9C05-5DFB2FE4D3A5}">
      <dgm:prSet/>
      <dgm:spPr/>
      <dgm:t>
        <a:bodyPr/>
        <a:lstStyle/>
        <a:p>
          <a:r>
            <a:rPr lang="ru-RU"/>
            <a:t>Дискретные латентные переменные можно интерпретировать как разделение точек по конкретным ком­понентам смеси. </a:t>
          </a:r>
        </a:p>
      </dgm:t>
    </dgm:pt>
    <dgm:pt modelId="{34E48001-BE0A-2147-BE16-763BD41B7ED7}" type="parTrans" cxnId="{08CF7A93-126F-0A4B-B2B3-F9C07070F4A1}">
      <dgm:prSet/>
      <dgm:spPr/>
      <dgm:t>
        <a:bodyPr/>
        <a:lstStyle/>
        <a:p>
          <a:endParaRPr lang="ru-RU"/>
        </a:p>
      </dgm:t>
    </dgm:pt>
    <dgm:pt modelId="{23C6A0FD-8F92-644A-BD86-5258C2C27562}" type="sibTrans" cxnId="{08CF7A93-126F-0A4B-B2B3-F9C07070F4A1}">
      <dgm:prSet/>
      <dgm:spPr/>
      <dgm:t>
        <a:bodyPr/>
        <a:lstStyle/>
        <a:p>
          <a:endParaRPr lang="ru-RU"/>
        </a:p>
      </dgm:t>
    </dgm:pt>
    <dgm:pt modelId="{950BBD0A-0BE4-4247-83FA-87EA6FB8D873}" type="pres">
      <dgm:prSet presAssocID="{C047C226-8BB2-5F4A-B6B4-7EF764B044A4}" presName="linear" presStyleCnt="0">
        <dgm:presLayoutVars>
          <dgm:animLvl val="lvl"/>
          <dgm:resizeHandles val="exact"/>
        </dgm:presLayoutVars>
      </dgm:prSet>
      <dgm:spPr/>
    </dgm:pt>
    <dgm:pt modelId="{177EAC4E-1EE2-D346-9BFD-9FED4362C0C9}" type="pres">
      <dgm:prSet presAssocID="{A5AF3CA8-20F9-034E-8A02-96C30FD4774B}" presName="parentText" presStyleLbl="node1" presStyleIdx="0" presStyleCnt="4">
        <dgm:presLayoutVars>
          <dgm:chMax val="0"/>
          <dgm:bulletEnabled val="1"/>
        </dgm:presLayoutVars>
      </dgm:prSet>
      <dgm:spPr/>
    </dgm:pt>
    <dgm:pt modelId="{B76B528C-5672-FB45-B2D6-BA7405DFA5D2}" type="pres">
      <dgm:prSet presAssocID="{8CDDD303-4074-4F4E-8D0E-25235F993467}" presName="spacer" presStyleCnt="0"/>
      <dgm:spPr/>
    </dgm:pt>
    <dgm:pt modelId="{CFFB3249-9E6E-DA4F-B8DC-324FAC750826}" type="pres">
      <dgm:prSet presAssocID="{F279A7D1-C16D-A24A-9D90-4B6FA9D4A604}" presName="parentText" presStyleLbl="node1" presStyleIdx="1" presStyleCnt="4">
        <dgm:presLayoutVars>
          <dgm:chMax val="0"/>
          <dgm:bulletEnabled val="1"/>
        </dgm:presLayoutVars>
      </dgm:prSet>
      <dgm:spPr/>
    </dgm:pt>
    <dgm:pt modelId="{8BAC5E80-133F-0945-9E7F-BB94FFE3AFDA}" type="pres">
      <dgm:prSet presAssocID="{D906C99F-FF6A-C34E-8146-8865732FE30D}" presName="spacer" presStyleCnt="0"/>
      <dgm:spPr/>
    </dgm:pt>
    <dgm:pt modelId="{44C32F3A-E563-A941-9B70-957DBCC633FA}" type="pres">
      <dgm:prSet presAssocID="{6E85DEEA-123F-1E4B-9B9A-15EFAF9A5C87}" presName="parentText" presStyleLbl="node1" presStyleIdx="2" presStyleCnt="4">
        <dgm:presLayoutVars>
          <dgm:chMax val="0"/>
          <dgm:bulletEnabled val="1"/>
        </dgm:presLayoutVars>
      </dgm:prSet>
      <dgm:spPr/>
    </dgm:pt>
    <dgm:pt modelId="{FC671F68-96B3-4A45-AD33-182E51B233F3}" type="pres">
      <dgm:prSet presAssocID="{4F51F54D-6E35-7D40-BC38-AFE2EB23CCBD}" presName="spacer" presStyleCnt="0"/>
      <dgm:spPr/>
    </dgm:pt>
    <dgm:pt modelId="{7E2C058C-B0A6-824E-B90D-7096FFBF86AA}" type="pres">
      <dgm:prSet presAssocID="{A27BD3ED-C06E-8C47-9C05-5DFB2FE4D3A5}" presName="parentText" presStyleLbl="node1" presStyleIdx="3" presStyleCnt="4">
        <dgm:presLayoutVars>
          <dgm:chMax val="0"/>
          <dgm:bulletEnabled val="1"/>
        </dgm:presLayoutVars>
      </dgm:prSet>
      <dgm:spPr/>
    </dgm:pt>
  </dgm:ptLst>
  <dgm:cxnLst>
    <dgm:cxn modelId="{251F900E-EE1B-B449-BA8B-90126961C1DE}" srcId="{C047C226-8BB2-5F4A-B6B4-7EF764B044A4}" destId="{A5AF3CA8-20F9-034E-8A02-96C30FD4774B}" srcOrd="0" destOrd="0" parTransId="{32984EB1-F84D-594F-8457-59C17711A010}" sibTransId="{8CDDD303-4074-4F4E-8D0E-25235F993467}"/>
    <dgm:cxn modelId="{63A36520-D4A1-6B49-9CC9-60C9614E7540}" srcId="{C047C226-8BB2-5F4A-B6B4-7EF764B044A4}" destId="{F279A7D1-C16D-A24A-9D90-4B6FA9D4A604}" srcOrd="1" destOrd="0" parTransId="{08CE3B15-A468-C540-9E1A-A422E4960F2C}" sibTransId="{D906C99F-FF6A-C34E-8146-8865732FE30D}"/>
    <dgm:cxn modelId="{1F2A0729-77A7-144C-9CA7-F81AD0174459}" type="presOf" srcId="{C047C226-8BB2-5F4A-B6B4-7EF764B044A4}" destId="{950BBD0A-0BE4-4247-83FA-87EA6FB8D873}" srcOrd="0" destOrd="0" presId="urn:microsoft.com/office/officeart/2005/8/layout/vList2"/>
    <dgm:cxn modelId="{D6F4182E-5439-9948-9731-5FE7D75016BE}" srcId="{C047C226-8BB2-5F4A-B6B4-7EF764B044A4}" destId="{6E85DEEA-123F-1E4B-9B9A-15EFAF9A5C87}" srcOrd="2" destOrd="0" parTransId="{4266A2F9-6788-9745-BDC3-2A7D16B8870B}" sibTransId="{4F51F54D-6E35-7D40-BC38-AFE2EB23CCBD}"/>
    <dgm:cxn modelId="{8C910178-A716-ED42-86FF-A5AC3F06FC9D}" type="presOf" srcId="{F279A7D1-C16D-A24A-9D90-4B6FA9D4A604}" destId="{CFFB3249-9E6E-DA4F-B8DC-324FAC750826}" srcOrd="0" destOrd="0" presId="urn:microsoft.com/office/officeart/2005/8/layout/vList2"/>
    <dgm:cxn modelId="{90C7A37A-8A2C-C247-9DA4-B305F1502583}" type="presOf" srcId="{A5AF3CA8-20F9-034E-8A02-96C30FD4774B}" destId="{177EAC4E-1EE2-D346-9BFD-9FED4362C0C9}" srcOrd="0" destOrd="0" presId="urn:microsoft.com/office/officeart/2005/8/layout/vList2"/>
    <dgm:cxn modelId="{08CF7A93-126F-0A4B-B2B3-F9C07070F4A1}" srcId="{C047C226-8BB2-5F4A-B6B4-7EF764B044A4}" destId="{A27BD3ED-C06E-8C47-9C05-5DFB2FE4D3A5}" srcOrd="3" destOrd="0" parTransId="{34E48001-BE0A-2147-BE16-763BD41B7ED7}" sibTransId="{23C6A0FD-8F92-644A-BD86-5258C2C27562}"/>
    <dgm:cxn modelId="{D624D396-160E-0849-A8C9-7A5BE7147ABF}" type="presOf" srcId="{6E85DEEA-123F-1E4B-9B9A-15EFAF9A5C87}" destId="{44C32F3A-E563-A941-9B70-957DBCC633FA}" srcOrd="0" destOrd="0" presId="urn:microsoft.com/office/officeart/2005/8/layout/vList2"/>
    <dgm:cxn modelId="{3187ABB7-0452-C34D-87C6-8C8F1841413C}" type="presOf" srcId="{A27BD3ED-C06E-8C47-9C05-5DFB2FE4D3A5}" destId="{7E2C058C-B0A6-824E-B90D-7096FFBF86AA}" srcOrd="0" destOrd="0" presId="urn:microsoft.com/office/officeart/2005/8/layout/vList2"/>
    <dgm:cxn modelId="{873F80A4-5FBA-B949-8DAE-D1054666FB7C}" type="presParOf" srcId="{950BBD0A-0BE4-4247-83FA-87EA6FB8D873}" destId="{177EAC4E-1EE2-D346-9BFD-9FED4362C0C9}" srcOrd="0" destOrd="0" presId="urn:microsoft.com/office/officeart/2005/8/layout/vList2"/>
    <dgm:cxn modelId="{2B254CC2-5CB9-C943-9DD5-C9CF222D1C63}" type="presParOf" srcId="{950BBD0A-0BE4-4247-83FA-87EA6FB8D873}" destId="{B76B528C-5672-FB45-B2D6-BA7405DFA5D2}" srcOrd="1" destOrd="0" presId="urn:microsoft.com/office/officeart/2005/8/layout/vList2"/>
    <dgm:cxn modelId="{46573FC3-FAC7-FF4F-B82D-EF09DDAED844}" type="presParOf" srcId="{950BBD0A-0BE4-4247-83FA-87EA6FB8D873}" destId="{CFFB3249-9E6E-DA4F-B8DC-324FAC750826}" srcOrd="2" destOrd="0" presId="urn:microsoft.com/office/officeart/2005/8/layout/vList2"/>
    <dgm:cxn modelId="{ABF4CD46-B392-0343-ABA3-ABDBD8CA09D4}" type="presParOf" srcId="{950BBD0A-0BE4-4247-83FA-87EA6FB8D873}" destId="{8BAC5E80-133F-0945-9E7F-BB94FFE3AFDA}" srcOrd="3" destOrd="0" presId="urn:microsoft.com/office/officeart/2005/8/layout/vList2"/>
    <dgm:cxn modelId="{38C1788F-E014-8447-8F35-A8E2135F2674}" type="presParOf" srcId="{950BBD0A-0BE4-4247-83FA-87EA6FB8D873}" destId="{44C32F3A-E563-A941-9B70-957DBCC633FA}" srcOrd="4" destOrd="0" presId="urn:microsoft.com/office/officeart/2005/8/layout/vList2"/>
    <dgm:cxn modelId="{F7DBCF87-D0A2-594F-88F4-32CD8ED5EFB1}" type="presParOf" srcId="{950BBD0A-0BE4-4247-83FA-87EA6FB8D873}" destId="{FC671F68-96B3-4A45-AD33-182E51B233F3}" srcOrd="5" destOrd="0" presId="urn:microsoft.com/office/officeart/2005/8/layout/vList2"/>
    <dgm:cxn modelId="{E223E20C-A728-A649-B428-B478FD95D7C5}" type="presParOf" srcId="{950BBD0A-0BE4-4247-83FA-87EA6FB8D873}" destId="{7E2C058C-B0A6-824E-B90D-7096FFBF86AA}"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7EAC4E-1EE2-D346-9BFD-9FED4362C0C9}">
      <dsp:nvSpPr>
        <dsp:cNvPr id="0" name=""/>
        <dsp:cNvSpPr/>
      </dsp:nvSpPr>
      <dsp:spPr>
        <a:xfrm>
          <a:off x="0" y="587375"/>
          <a:ext cx="7886700" cy="8798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ru-RU" sz="1600" kern="1200" dirty="0"/>
            <a:t>Если мы определяем совместное распределение по наблюдаемым и латентным переменным, то соответствующее распределение исключительно наблю­даемых переменных получается с помощью </a:t>
          </a:r>
          <a:r>
            <a:rPr lang="ru-RU" sz="1600" kern="1200" dirty="0" err="1"/>
            <a:t>маргинализации</a:t>
          </a:r>
          <a:r>
            <a:rPr lang="ru-RU" sz="1600" kern="1200" dirty="0"/>
            <a:t>. </a:t>
          </a:r>
        </a:p>
      </dsp:txBody>
      <dsp:txXfrm>
        <a:off x="42950" y="630325"/>
        <a:ext cx="7800800" cy="793940"/>
      </dsp:txXfrm>
    </dsp:sp>
    <dsp:sp modelId="{CFFB3249-9E6E-DA4F-B8DC-324FAC750826}">
      <dsp:nvSpPr>
        <dsp:cNvPr id="0" name=""/>
        <dsp:cNvSpPr/>
      </dsp:nvSpPr>
      <dsp:spPr>
        <a:xfrm>
          <a:off x="0" y="1513295"/>
          <a:ext cx="7886700" cy="8798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ru-RU" sz="1600" kern="1200"/>
            <a:t>Это позволяет выражать относительно сложные маргинальные распределения по наблюдае­мым переменным в терминах более удобных совместных распределений по расширенному пространству наблюдаемых и латентных переменных. </a:t>
          </a:r>
        </a:p>
      </dsp:txBody>
      <dsp:txXfrm>
        <a:off x="42950" y="1556245"/>
        <a:ext cx="7800800" cy="793940"/>
      </dsp:txXfrm>
    </dsp:sp>
    <dsp:sp modelId="{44C32F3A-E563-A941-9B70-957DBCC633FA}">
      <dsp:nvSpPr>
        <dsp:cNvPr id="0" name=""/>
        <dsp:cNvSpPr/>
      </dsp:nvSpPr>
      <dsp:spPr>
        <a:xfrm>
          <a:off x="0" y="2439215"/>
          <a:ext cx="7886700" cy="8798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ru-RU" sz="1600" kern="1200"/>
            <a:t>Таким образом, введение латентных переменных позволяет создавать сложные рас­пределения из более простых компонентов. </a:t>
          </a:r>
        </a:p>
      </dsp:txBody>
      <dsp:txXfrm>
        <a:off x="42950" y="2482165"/>
        <a:ext cx="7800800" cy="793940"/>
      </dsp:txXfrm>
    </dsp:sp>
    <dsp:sp modelId="{7E2C058C-B0A6-824E-B90D-7096FFBF86AA}">
      <dsp:nvSpPr>
        <dsp:cNvPr id="0" name=""/>
        <dsp:cNvSpPr/>
      </dsp:nvSpPr>
      <dsp:spPr>
        <a:xfrm>
          <a:off x="0" y="3365135"/>
          <a:ext cx="7886700" cy="8798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ru-RU" sz="1600" kern="1200"/>
            <a:t>Дискретные латентные переменные можно интерпретировать как разделение точек по конкретным ком­понентам смеси. </a:t>
          </a:r>
        </a:p>
      </dsp:txBody>
      <dsp:txXfrm>
        <a:off x="42950" y="3408085"/>
        <a:ext cx="7800800" cy="79394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26806F-E98E-EB43-97C5-3224FDEC8EED}" type="datetimeFigureOut">
              <a:rPr lang="ru-RU" smtClean="0"/>
              <a:t>16.11.2025</a:t>
            </a:fld>
            <a:endParaRPr lang="ru-RU"/>
          </a:p>
        </p:txBody>
      </p:sp>
      <p:sp>
        <p:nvSpPr>
          <p:cNvPr id="4" name="Образ слайда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CB0C1D-8A5D-3C48-B70D-D407195BA335}" type="slidenum">
              <a:rPr lang="ru-RU" smtClean="0"/>
              <a:t>‹#›</a:t>
            </a:fld>
            <a:endParaRPr lang="ru-RU"/>
          </a:p>
        </p:txBody>
      </p:sp>
    </p:spTree>
    <p:extLst>
      <p:ext uri="{BB962C8B-B14F-4D97-AF65-F5344CB8AC3E}">
        <p14:creationId xmlns:p14="http://schemas.microsoft.com/office/powerpoint/2010/main" val="2310181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385B8723-6ED1-034B-9D42-37D0393D898A}" type="datetime1">
              <a:rPr lang="ru-RU" smtClean="0"/>
              <a:t>16.11.2025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25AE2B1-4FEA-8644-8EB7-FD815BDC330B}" type="slidenum">
              <a:rPr lang="ru-RU" smtClean="0"/>
              <a:t>‹#›</a:t>
            </a:fld>
            <a:endParaRPr lang="ru-RU"/>
          </a:p>
        </p:txBody>
      </p:sp>
    </p:spTree>
    <p:extLst>
      <p:ext uri="{BB962C8B-B14F-4D97-AF65-F5344CB8AC3E}">
        <p14:creationId xmlns:p14="http://schemas.microsoft.com/office/powerpoint/2010/main" val="1655816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E6FBACC0-3803-AB4C-AC8A-07A437D1AF85}" type="datetime1">
              <a:rPr lang="ru-RU" smtClean="0"/>
              <a:t>16.11.2025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25AE2B1-4FEA-8644-8EB7-FD815BDC330B}" type="slidenum">
              <a:rPr lang="ru-RU" smtClean="0"/>
              <a:t>‹#›</a:t>
            </a:fld>
            <a:endParaRPr lang="ru-RU"/>
          </a:p>
        </p:txBody>
      </p:sp>
    </p:spTree>
    <p:extLst>
      <p:ext uri="{BB962C8B-B14F-4D97-AF65-F5344CB8AC3E}">
        <p14:creationId xmlns:p14="http://schemas.microsoft.com/office/powerpoint/2010/main" val="19307160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0E6DAA2B-0885-B94E-BBA1-A8794A5A163B}" type="datetime1">
              <a:rPr lang="ru-RU" smtClean="0"/>
              <a:t>16.11.2025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25AE2B1-4FEA-8644-8EB7-FD815BDC330B}" type="slidenum">
              <a:rPr lang="ru-RU" smtClean="0"/>
              <a:t>‹#›</a:t>
            </a:fld>
            <a:endParaRPr lang="ru-RU"/>
          </a:p>
        </p:txBody>
      </p:sp>
    </p:spTree>
    <p:extLst>
      <p:ext uri="{BB962C8B-B14F-4D97-AF65-F5344CB8AC3E}">
        <p14:creationId xmlns:p14="http://schemas.microsoft.com/office/powerpoint/2010/main" val="1631533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ED7A9C47-98C5-A846-A340-433199E7D085}" type="datetime1">
              <a:rPr lang="ru-RU" smtClean="0"/>
              <a:t>16.11.2025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25AE2B1-4FEA-8644-8EB7-FD815BDC330B}" type="slidenum">
              <a:rPr lang="ru-RU" smtClean="0"/>
              <a:t>‹#›</a:t>
            </a:fld>
            <a:endParaRPr lang="ru-RU"/>
          </a:p>
        </p:txBody>
      </p:sp>
    </p:spTree>
    <p:extLst>
      <p:ext uri="{BB962C8B-B14F-4D97-AF65-F5344CB8AC3E}">
        <p14:creationId xmlns:p14="http://schemas.microsoft.com/office/powerpoint/2010/main" val="1930254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ru-RU"/>
              <a:t>Образец заголовка</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E021536-5EDD-2B4B-9F0E-0E4CFBFC05BC}" type="datetime1">
              <a:rPr lang="ru-RU" smtClean="0"/>
              <a:t>16.11.2025</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25AE2B1-4FEA-8644-8EB7-FD815BDC330B}" type="slidenum">
              <a:rPr lang="ru-RU" smtClean="0"/>
              <a:t>‹#›</a:t>
            </a:fld>
            <a:endParaRPr lang="ru-RU"/>
          </a:p>
        </p:txBody>
      </p:sp>
    </p:spTree>
    <p:extLst>
      <p:ext uri="{BB962C8B-B14F-4D97-AF65-F5344CB8AC3E}">
        <p14:creationId xmlns:p14="http://schemas.microsoft.com/office/powerpoint/2010/main" val="1694607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97392AB1-FDDA-564C-9C6B-59071FE8216C}" type="datetime1">
              <a:rPr lang="ru-RU" smtClean="0"/>
              <a:t>16.11.2025</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25AE2B1-4FEA-8644-8EB7-FD815BDC330B}" type="slidenum">
              <a:rPr lang="ru-RU" smtClean="0"/>
              <a:t>‹#›</a:t>
            </a:fld>
            <a:endParaRPr lang="ru-RU"/>
          </a:p>
        </p:txBody>
      </p:sp>
    </p:spTree>
    <p:extLst>
      <p:ext uri="{BB962C8B-B14F-4D97-AF65-F5344CB8AC3E}">
        <p14:creationId xmlns:p14="http://schemas.microsoft.com/office/powerpoint/2010/main" val="366145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ru-RU"/>
              <a:t>Образец заголовка</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629842" y="2505075"/>
            <a:ext cx="3868340"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4629150" y="2505075"/>
            <a:ext cx="3887391"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9B42D942-5971-B44A-935A-A93612779DD9}" type="datetime1">
              <a:rPr lang="ru-RU" smtClean="0"/>
              <a:t>16.11.2025</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C25AE2B1-4FEA-8644-8EB7-FD815BDC330B}" type="slidenum">
              <a:rPr lang="ru-RU" smtClean="0"/>
              <a:t>‹#›</a:t>
            </a:fld>
            <a:endParaRPr lang="ru-RU"/>
          </a:p>
        </p:txBody>
      </p:sp>
    </p:spTree>
    <p:extLst>
      <p:ext uri="{BB962C8B-B14F-4D97-AF65-F5344CB8AC3E}">
        <p14:creationId xmlns:p14="http://schemas.microsoft.com/office/powerpoint/2010/main" val="12959831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83224F01-DC46-774F-B699-FB429453E3DA}" type="datetime1">
              <a:rPr lang="ru-RU" smtClean="0"/>
              <a:t>16.11.2025</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C25AE2B1-4FEA-8644-8EB7-FD815BDC330B}" type="slidenum">
              <a:rPr lang="ru-RU" smtClean="0"/>
              <a:t>‹#›</a:t>
            </a:fld>
            <a:endParaRPr lang="ru-RU"/>
          </a:p>
        </p:txBody>
      </p:sp>
    </p:spTree>
    <p:extLst>
      <p:ext uri="{BB962C8B-B14F-4D97-AF65-F5344CB8AC3E}">
        <p14:creationId xmlns:p14="http://schemas.microsoft.com/office/powerpoint/2010/main" val="1193659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301BC1-CA28-064C-84F3-D2FCE4AE7EF9}" type="datetime1">
              <a:rPr lang="ru-RU" smtClean="0"/>
              <a:t>16.11.2025</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C25AE2B1-4FEA-8644-8EB7-FD815BDC330B}" type="slidenum">
              <a:rPr lang="ru-RU" smtClean="0"/>
              <a:t>‹#›</a:t>
            </a:fld>
            <a:endParaRPr lang="ru-RU"/>
          </a:p>
        </p:txBody>
      </p:sp>
    </p:spTree>
    <p:extLst>
      <p:ext uri="{BB962C8B-B14F-4D97-AF65-F5344CB8AC3E}">
        <p14:creationId xmlns:p14="http://schemas.microsoft.com/office/powerpoint/2010/main" val="20389964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ru-RU"/>
              <a:t>Образец заголовка</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CD60E731-713C-214D-8B40-61576926C2FB}" type="datetime1">
              <a:rPr lang="ru-RU" smtClean="0"/>
              <a:t>16.11.2025</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25AE2B1-4FEA-8644-8EB7-FD815BDC330B}" type="slidenum">
              <a:rPr lang="ru-RU" smtClean="0"/>
              <a:t>‹#›</a:t>
            </a:fld>
            <a:endParaRPr lang="ru-RU"/>
          </a:p>
        </p:txBody>
      </p:sp>
    </p:spTree>
    <p:extLst>
      <p:ext uri="{BB962C8B-B14F-4D97-AF65-F5344CB8AC3E}">
        <p14:creationId xmlns:p14="http://schemas.microsoft.com/office/powerpoint/2010/main" val="2893564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465F610E-3BB3-EF43-8509-6AB255B38E5C}" type="datetime1">
              <a:rPr lang="ru-RU" smtClean="0"/>
              <a:t>16.11.2025</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25AE2B1-4FEA-8644-8EB7-FD815BDC330B}" type="slidenum">
              <a:rPr lang="ru-RU" smtClean="0"/>
              <a:t>‹#›</a:t>
            </a:fld>
            <a:endParaRPr lang="ru-RU"/>
          </a:p>
        </p:txBody>
      </p:sp>
    </p:spTree>
    <p:extLst>
      <p:ext uri="{BB962C8B-B14F-4D97-AF65-F5344CB8AC3E}">
        <p14:creationId xmlns:p14="http://schemas.microsoft.com/office/powerpoint/2010/main" val="467570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FF8AA4-D9F4-6347-9050-E0FC1CED01B9}" type="datetime1">
              <a:rPr lang="ru-RU" smtClean="0"/>
              <a:t>16.11.2025</a:t>
            </a:fld>
            <a:endParaRPr lang="ru-RU"/>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5AE2B1-4FEA-8644-8EB7-FD815BDC330B}" type="slidenum">
              <a:rPr lang="ru-RU" smtClean="0"/>
              <a:t>‹#›</a:t>
            </a:fld>
            <a:endParaRPr lang="ru-RU"/>
          </a:p>
        </p:txBody>
      </p:sp>
    </p:spTree>
    <p:extLst>
      <p:ext uri="{BB962C8B-B14F-4D97-AF65-F5344CB8AC3E}">
        <p14:creationId xmlns:p14="http://schemas.microsoft.com/office/powerpoint/2010/main" val="38675940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emf"/><Relationship Id="rId7" Type="http://schemas.openxmlformats.org/officeDocument/2006/relationships/image" Target="../media/image20.emf"/><Relationship Id="rId2" Type="http://schemas.openxmlformats.org/officeDocument/2006/relationships/image" Target="../media/image15.emf"/><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7.emf"/></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2.emf"/><Relationship Id="rId7" Type="http://schemas.openxmlformats.org/officeDocument/2006/relationships/image" Target="../media/image6.emf"/><Relationship Id="rId12" Type="http://schemas.openxmlformats.org/officeDocument/2006/relationships/image" Target="../media/image10.emf"/><Relationship Id="rId2" Type="http://schemas.openxmlformats.org/officeDocument/2006/relationships/image" Target="../media/image1.emf"/><Relationship Id="rId1" Type="http://schemas.openxmlformats.org/officeDocument/2006/relationships/slideLayout" Target="../slideLayouts/slideLayout2.xml"/><Relationship Id="rId6" Type="http://schemas.openxmlformats.org/officeDocument/2006/relationships/image" Target="../media/image5.emf"/><Relationship Id="rId11" Type="http://schemas.openxmlformats.org/officeDocument/2006/relationships/image" Target="../media/image13.png"/><Relationship Id="rId5" Type="http://schemas.openxmlformats.org/officeDocument/2006/relationships/image" Target="../media/image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37D89EFE-8745-804D-820B-4EFA18136641}"/>
              </a:ext>
            </a:extLst>
          </p:cNvPr>
          <p:cNvSpPr>
            <a:spLocks noGrp="1" noChangeArrowheads="1"/>
          </p:cNvSpPr>
          <p:nvPr>
            <p:ph type="ctrTitle"/>
          </p:nvPr>
        </p:nvSpPr>
        <p:spPr>
          <a:xfrm>
            <a:off x="685800" y="1052513"/>
            <a:ext cx="7772400" cy="1470025"/>
          </a:xfrm>
        </p:spPr>
        <p:txBody>
          <a:bodyPr anchor="ctr"/>
          <a:lstStyle/>
          <a:p>
            <a:r>
              <a:rPr lang="ru-RU" altLang="ru-RU" sz="3200" dirty="0"/>
              <a:t>Модели смесей и </a:t>
            </a:r>
            <a:r>
              <a:rPr lang="en-US" altLang="ru-RU" sz="3200" dirty="0"/>
              <a:t>EM </a:t>
            </a:r>
            <a:r>
              <a:rPr lang="ru-RU" altLang="ru-RU" sz="3200" dirty="0"/>
              <a:t>алгоритм</a:t>
            </a:r>
            <a:endParaRPr lang="ru" altLang="ru-RU" sz="3200" dirty="0"/>
          </a:p>
        </p:txBody>
      </p:sp>
      <p:sp>
        <p:nvSpPr>
          <p:cNvPr id="2051" name="Rectangle 3">
            <a:extLst>
              <a:ext uri="{FF2B5EF4-FFF2-40B4-BE49-F238E27FC236}">
                <a16:creationId xmlns:a16="http://schemas.microsoft.com/office/drawing/2014/main" id="{B9C68B7C-55A5-BD47-9B84-FEA3A204C2B9}"/>
              </a:ext>
            </a:extLst>
          </p:cNvPr>
          <p:cNvSpPr>
            <a:spLocks noGrp="1" noChangeArrowheads="1"/>
          </p:cNvSpPr>
          <p:nvPr>
            <p:ph type="subTitle" idx="1"/>
          </p:nvPr>
        </p:nvSpPr>
        <p:spPr>
          <a:xfrm>
            <a:off x="-73025" y="3357563"/>
            <a:ext cx="9324975" cy="2281237"/>
          </a:xfrm>
        </p:spPr>
        <p:txBody>
          <a:bodyPr/>
          <a:lstStyle/>
          <a:p>
            <a:pPr>
              <a:lnSpc>
                <a:spcPct val="80000"/>
              </a:lnSpc>
            </a:pPr>
            <a:endParaRPr lang="en-US" altLang="ru-RU" sz="2000" dirty="0"/>
          </a:p>
          <a:p>
            <a:endParaRPr lang="ru" sz="2800" dirty="0"/>
          </a:p>
          <a:p>
            <a:r>
              <a:rPr lang="ru" sz="2800" dirty="0"/>
              <a:t>Владимир Анатольевич Судаков</a:t>
            </a:r>
          </a:p>
          <a:p>
            <a:r>
              <a:rPr lang="ru" sz="2800" dirty="0"/>
              <a:t>2025</a:t>
            </a:r>
            <a:endParaRPr lang="en-US" altLang="ru-RU" sz="2000" dirty="0"/>
          </a:p>
          <a:p>
            <a:pPr>
              <a:lnSpc>
                <a:spcPct val="80000"/>
              </a:lnSpc>
            </a:pPr>
            <a:endParaRPr lang="en-US" altLang="ru-RU"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BA40EFB-6554-9C4E-8686-D1B991F9D232}"/>
              </a:ext>
            </a:extLst>
          </p:cNvPr>
          <p:cNvSpPr>
            <a:spLocks noGrp="1"/>
          </p:cNvSpPr>
          <p:nvPr>
            <p:ph type="title"/>
          </p:nvPr>
        </p:nvSpPr>
        <p:spPr>
          <a:xfrm>
            <a:off x="628650" y="365126"/>
            <a:ext cx="7886700" cy="603703"/>
          </a:xfrm>
        </p:spPr>
        <p:txBody>
          <a:bodyPr>
            <a:normAutofit/>
          </a:bodyPr>
          <a:lstStyle/>
          <a:p>
            <a:r>
              <a:rPr lang="ru-RU" sz="3600" dirty="0"/>
              <a:t>Сегментация и сжатие изображений</a:t>
            </a:r>
          </a:p>
        </p:txBody>
      </p:sp>
      <p:sp>
        <p:nvSpPr>
          <p:cNvPr id="4" name="Номер слайда 3">
            <a:extLst>
              <a:ext uri="{FF2B5EF4-FFF2-40B4-BE49-F238E27FC236}">
                <a16:creationId xmlns:a16="http://schemas.microsoft.com/office/drawing/2014/main" id="{A5C1F64E-1AF0-914E-A51A-8AD507DA66EC}"/>
              </a:ext>
            </a:extLst>
          </p:cNvPr>
          <p:cNvSpPr>
            <a:spLocks noGrp="1"/>
          </p:cNvSpPr>
          <p:nvPr>
            <p:ph type="sldNum" sz="quarter" idx="12"/>
          </p:nvPr>
        </p:nvSpPr>
        <p:spPr/>
        <p:txBody>
          <a:bodyPr/>
          <a:lstStyle/>
          <a:p>
            <a:fld id="{C25AE2B1-4FEA-8644-8EB7-FD815BDC330B}" type="slidenum">
              <a:rPr lang="ru-RU" smtClean="0"/>
              <a:t>10</a:t>
            </a:fld>
            <a:endParaRPr lang="ru-RU"/>
          </a:p>
        </p:txBody>
      </p:sp>
      <p:pic>
        <p:nvPicPr>
          <p:cNvPr id="5" name="Picture" descr="png">
            <a:extLst>
              <a:ext uri="{FF2B5EF4-FFF2-40B4-BE49-F238E27FC236}">
                <a16:creationId xmlns:a16="http://schemas.microsoft.com/office/drawing/2014/main" id="{E41CF357-91C3-F047-B2D4-BFCE3ABC4744}"/>
              </a:ext>
            </a:extLst>
          </p:cNvPr>
          <p:cNvPicPr>
            <a:picLocks noGrp="1"/>
          </p:cNvPicPr>
          <p:nvPr>
            <p:ph idx="1"/>
          </p:nvPr>
        </p:nvPicPr>
        <p:blipFill>
          <a:blip r:embed="rId2"/>
          <a:stretch>
            <a:fillRect/>
          </a:stretch>
        </p:blipFill>
        <p:spPr bwMode="auto">
          <a:xfrm>
            <a:off x="628650" y="1110229"/>
            <a:ext cx="2375807" cy="2155485"/>
          </a:xfrm>
          <a:prstGeom prst="rect">
            <a:avLst/>
          </a:prstGeom>
          <a:noFill/>
          <a:ln w="9525">
            <a:noFill/>
            <a:headEnd/>
            <a:tailEnd/>
          </a:ln>
        </p:spPr>
      </p:pic>
      <p:pic>
        <p:nvPicPr>
          <p:cNvPr id="6" name="Picture" descr="png">
            <a:extLst>
              <a:ext uri="{FF2B5EF4-FFF2-40B4-BE49-F238E27FC236}">
                <a16:creationId xmlns:a16="http://schemas.microsoft.com/office/drawing/2014/main" id="{7FF6BB00-8A47-5B4E-92CE-F43556CBD83A}"/>
              </a:ext>
            </a:extLst>
          </p:cNvPr>
          <p:cNvPicPr/>
          <p:nvPr/>
        </p:nvPicPr>
        <p:blipFill>
          <a:blip r:embed="rId3"/>
          <a:stretch>
            <a:fillRect/>
          </a:stretch>
        </p:blipFill>
        <p:spPr bwMode="auto">
          <a:xfrm>
            <a:off x="454477" y="3407114"/>
            <a:ext cx="7971065" cy="2949237"/>
          </a:xfrm>
          <a:prstGeom prst="rect">
            <a:avLst/>
          </a:prstGeom>
          <a:noFill/>
          <a:ln w="9525">
            <a:noFill/>
            <a:headEnd/>
            <a:tailEnd/>
          </a:ln>
        </p:spPr>
      </p:pic>
    </p:spTree>
    <p:extLst>
      <p:ext uri="{BB962C8B-B14F-4D97-AF65-F5344CB8AC3E}">
        <p14:creationId xmlns:p14="http://schemas.microsoft.com/office/powerpoint/2010/main" val="2398032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B4267A8-1F98-064F-9515-50C2D2CEE979}"/>
              </a:ext>
            </a:extLst>
          </p:cNvPr>
          <p:cNvSpPr>
            <a:spLocks noGrp="1"/>
          </p:cNvSpPr>
          <p:nvPr>
            <p:ph type="title"/>
          </p:nvPr>
        </p:nvSpPr>
        <p:spPr/>
        <p:txBody>
          <a:bodyPr/>
          <a:lstStyle/>
          <a:p>
            <a:r>
              <a:rPr lang="ru-RU" dirty="0"/>
              <a:t>Смесь </a:t>
            </a:r>
            <a:r>
              <a:rPr lang="ru-RU" dirty="0" err="1"/>
              <a:t>гауссианов</a:t>
            </a:r>
            <a:endParaRPr lang="ru-RU" dirty="0"/>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61739037-4FF3-5544-B228-D04A5BE8C5FD}"/>
                  </a:ext>
                </a:extLst>
              </p:cNvPr>
              <p:cNvSpPr>
                <a:spLocks noGrp="1"/>
              </p:cNvSpPr>
              <p:nvPr>
                <p:ph idx="1"/>
              </p:nvPr>
            </p:nvSpPr>
            <p:spPr/>
            <p:txBody>
              <a:bodyPr>
                <a:normAutofit lnSpcReduction="10000"/>
              </a:bodyPr>
              <a:lstStyle/>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Распределение гауссовой смеси можно записать как линейную суперпозицию </a:t>
                </a:r>
                <a:r>
                  <a:rPr lang="ru-RU" sz="1800" dirty="0" err="1">
                    <a:effectLst/>
                    <a:latin typeface="Aptos" panose="020B0004020202020204" pitchFamily="34" charset="0"/>
                    <a:ea typeface="Aptos" panose="020B0004020202020204" pitchFamily="34" charset="0"/>
                    <a:cs typeface="Times New Roman" panose="02020603050405020304" pitchFamily="18" charset="0"/>
                  </a:rPr>
                  <a:t>гауссианов</a:t>
                </a:r>
                <a:r>
                  <a:rPr lang="ru-RU" sz="1800" dirty="0">
                    <a:effectLst/>
                    <a:latin typeface="Aptos" panose="020B0004020202020204" pitchFamily="34" charset="0"/>
                    <a:ea typeface="Aptos" panose="020B0004020202020204" pitchFamily="34" charset="0"/>
                    <a:cs typeface="Times New Roman" panose="02020603050405020304" pitchFamily="18" charset="0"/>
                  </a:rPr>
                  <a:t> в форме:</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Затем мы вводим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-мерную двоичную случайную величину, </a:t>
                </a:r>
                <a14:m>
                  <m:oMath xmlns:m="http://schemas.openxmlformats.org/officeDocument/2006/math">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имеющую представление типа 1 из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Маргинальное распределение по </a:t>
                </a:r>
                <a14:m>
                  <m:oMath xmlns:m="http://schemas.openxmlformats.org/officeDocument/2006/math">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определяется через коэффициенты смешивания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такие, что</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Поскольку </a:t>
                </a:r>
                <a14:m>
                  <m:oMath xmlns:m="http://schemas.openxmlformats.org/officeDocument/2006/math">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используется представление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1</m:t>
                    </m:r>
                    <m:r>
                      <a:rPr lang="ru-RU" sz="1800" b="0" i="0" smtClean="0">
                        <a:effectLst/>
                        <a:latin typeface="Cambria Math" panose="02040503050406030204" pitchFamily="18" charset="0"/>
                        <a:ea typeface="Aptos" panose="020B0004020202020204" pitchFamily="34" charset="0"/>
                        <a:cs typeface="Times New Roman" panose="02020603050405020304" pitchFamily="18" charset="0"/>
                      </a:rPr>
                      <m:t> из </m:t>
                    </m:r>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мы также можем записать это распределение в форме</a:t>
                </a:r>
              </a:p>
              <a:p>
                <a:pPr marL="0" indent="0">
                  <a:buNone/>
                </a:pPr>
                <a14:m>
                  <m:oMathPara xmlns:m="http://schemas.openxmlformats.org/officeDocument/2006/math">
                    <m:oMathParaPr>
                      <m:jc m:val="centerGroup"/>
                    </m:oMathParaPr>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Sup>
                            <m:sSubSupPr>
                              <m:ctrlPr>
                                <a:rPr lang="ru-RU" i="1">
                                  <a:effectLst/>
                                  <a:latin typeface="Cambria Math" panose="02040503050406030204" pitchFamily="18" charset="0"/>
                                </a:rPr>
                              </m:ctrlPr>
                            </m:sSubSup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up>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sup>
                          </m:sSubSup>
                        </m:e>
                      </m:nary>
                    </m:oMath>
                  </m:oMathPara>
                </a14:m>
                <a:endParaRPr lang="ru-RU" dirty="0"/>
              </a:p>
            </p:txBody>
          </p:sp>
        </mc:Choice>
        <mc:Fallback xmlns="">
          <p:sp>
            <p:nvSpPr>
              <p:cNvPr id="3" name="Объект 2">
                <a:extLst>
                  <a:ext uri="{FF2B5EF4-FFF2-40B4-BE49-F238E27FC236}">
                    <a16:creationId xmlns:a16="http://schemas.microsoft.com/office/drawing/2014/main" id="{61739037-4FF3-5544-B228-D04A5BE8C5FD}"/>
                  </a:ext>
                </a:extLst>
              </p:cNvPr>
              <p:cNvSpPr>
                <a:spLocks noGrp="1" noRot="1" noChangeAspect="1" noMove="1" noResize="1" noEditPoints="1" noAdjustHandles="1" noChangeArrowheads="1" noChangeShapeType="1" noTextEdit="1"/>
              </p:cNvSpPr>
              <p:nvPr>
                <p:ph idx="1"/>
              </p:nvPr>
            </p:nvSpPr>
            <p:spPr>
              <a:blipFill>
                <a:blip r:embed="rId2"/>
                <a:stretch>
                  <a:fillRect l="-643" t="-7558" b="-48547"/>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03679C14-F9F3-0444-ABCB-A4E086322EF9}"/>
              </a:ext>
            </a:extLst>
          </p:cNvPr>
          <p:cNvSpPr>
            <a:spLocks noGrp="1"/>
          </p:cNvSpPr>
          <p:nvPr>
            <p:ph type="sldNum" sz="quarter" idx="12"/>
          </p:nvPr>
        </p:nvSpPr>
        <p:spPr/>
        <p:txBody>
          <a:bodyPr/>
          <a:lstStyle/>
          <a:p>
            <a:fld id="{C25AE2B1-4FEA-8644-8EB7-FD815BDC330B}" type="slidenum">
              <a:rPr lang="ru-RU" smtClean="0"/>
              <a:t>11</a:t>
            </a:fld>
            <a:endParaRPr lang="ru-RU"/>
          </a:p>
        </p:txBody>
      </p:sp>
    </p:spTree>
    <p:extLst>
      <p:ext uri="{BB962C8B-B14F-4D97-AF65-F5344CB8AC3E}">
        <p14:creationId xmlns:p14="http://schemas.microsoft.com/office/powerpoint/2010/main" val="1385494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AAE3D0F-5ECD-BB46-9992-37051CDF81FE}"/>
              </a:ext>
            </a:extLst>
          </p:cNvPr>
          <p:cNvSpPr>
            <a:spLocks noGrp="1"/>
          </p:cNvSpPr>
          <p:nvPr>
            <p:ph type="title"/>
          </p:nvPr>
        </p:nvSpPr>
        <p:spPr/>
        <p:txBody>
          <a:bodyPr/>
          <a:lstStyle/>
          <a:p>
            <a:r>
              <a:rPr lang="ru-RU" dirty="0"/>
              <a:t>Смесь </a:t>
            </a:r>
            <a:r>
              <a:rPr lang="ru-RU" dirty="0" err="1"/>
              <a:t>гауссианов</a:t>
            </a:r>
            <a:endParaRPr lang="ru-RU" dirty="0"/>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4948C1F9-AD73-0747-8983-F10CD3482970}"/>
                  </a:ext>
                </a:extLst>
              </p:cNvPr>
              <p:cNvSpPr>
                <a:spLocks noGrp="1"/>
              </p:cNvSpPr>
              <p:nvPr>
                <p:ph idx="1"/>
              </p:nvPr>
            </p:nvSpPr>
            <p:spPr>
              <a:xfrm>
                <a:off x="628650" y="1825624"/>
                <a:ext cx="7886700" cy="4814661"/>
              </a:xfrm>
            </p:spPr>
            <p:txBody>
              <a:bodyPr>
                <a:normAutofit fontScale="92500" lnSpcReduction="10000"/>
              </a:bodyPr>
              <a:lstStyle/>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Условное распределение для </a:t>
                </a:r>
                <a14:m>
                  <m:oMath xmlns:m="http://schemas.openxmlformats.org/officeDocument/2006/math">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данного конкретного значения </a:t>
                </a:r>
                <a14:m>
                  <m:oMath xmlns:m="http://schemas.openxmlformats.org/officeDocument/2006/math">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является гауссовым,</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или</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p>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sup>
                      </m:sSup>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Совместное распределение задается как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а предельное распределение </a:t>
                </a:r>
                <a14:m>
                  <m:oMath xmlns:m="http://schemas.openxmlformats.org/officeDocument/2006/math">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затем получается путем суммирования совместного распределения по всем возможным состояниям , </a:t>
                </a:r>
                <a14:m>
                  <m:oMath xmlns:m="http://schemas.openxmlformats.org/officeDocument/2006/math">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чтобы получить,</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m:t>
                          </m:r>
                        </m:sup>
                        <m:e>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Sup>
                                <m:sSub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Sup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up>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sup>
                              </m:sSubSup>
                            </m:e>
                          </m:nary>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p>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sup>
                      </m:sSup>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Так как суммирование по </a:t>
                </a:r>
                <a14:m>
                  <m:oMath xmlns:m="http://schemas.openxmlformats.org/officeDocument/2006/math">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фактически состоит из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членов и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-й член соответствует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равенству 1. Более того, для </a:t>
                </a:r>
                <a14:m>
                  <m:oMath xmlns:m="http://schemas.openxmlformats.org/officeDocument/2006/math">
                    <m:r>
                      <a:rPr lang="ru-RU" sz="1800" i="1">
                        <a:latin typeface="Cambria Math" panose="02040503050406030204" pitchFamily="18" charset="0"/>
                        <a:ea typeface="Aptos" panose="020B0004020202020204" pitchFamily="34" charset="0"/>
                        <a:cs typeface="Times New Roman" panose="02020603050405020304" pitchFamily="18" charset="0"/>
                      </a:rPr>
                      <m:t>𝑘</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-го члена произведение сократится до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a:t>
                </a:r>
              </a:p>
              <a:p>
                <a:pPr marL="0" indent="0">
                  <a:buNone/>
                </a:pPr>
                <a:endParaRPr lang="ru-RU" dirty="0"/>
              </a:p>
            </p:txBody>
          </p:sp>
        </mc:Choice>
        <mc:Fallback xmlns="">
          <p:sp>
            <p:nvSpPr>
              <p:cNvPr id="3" name="Объект 2">
                <a:extLst>
                  <a:ext uri="{FF2B5EF4-FFF2-40B4-BE49-F238E27FC236}">
                    <a16:creationId xmlns:a16="http://schemas.microsoft.com/office/drawing/2014/main" id="{4948C1F9-AD73-0747-8983-F10CD3482970}"/>
                  </a:ext>
                </a:extLst>
              </p:cNvPr>
              <p:cNvSpPr>
                <a:spLocks noGrp="1" noRot="1" noChangeAspect="1" noMove="1" noResize="1" noEditPoints="1" noAdjustHandles="1" noChangeArrowheads="1" noChangeShapeType="1" noTextEdit="1"/>
              </p:cNvSpPr>
              <p:nvPr>
                <p:ph idx="1"/>
              </p:nvPr>
            </p:nvSpPr>
            <p:spPr>
              <a:xfrm>
                <a:off x="628650" y="1825624"/>
                <a:ext cx="7886700" cy="4814661"/>
              </a:xfrm>
              <a:blipFill>
                <a:blip r:embed="rId2"/>
                <a:stretch>
                  <a:fillRect l="-482" t="-1316" b="-2632"/>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6A5D17C6-1020-BC41-9B0C-96F42D677F89}"/>
              </a:ext>
            </a:extLst>
          </p:cNvPr>
          <p:cNvSpPr>
            <a:spLocks noGrp="1"/>
          </p:cNvSpPr>
          <p:nvPr>
            <p:ph type="sldNum" sz="quarter" idx="12"/>
          </p:nvPr>
        </p:nvSpPr>
        <p:spPr/>
        <p:txBody>
          <a:bodyPr/>
          <a:lstStyle/>
          <a:p>
            <a:fld id="{C25AE2B1-4FEA-8644-8EB7-FD815BDC330B}" type="slidenum">
              <a:rPr lang="ru-RU" smtClean="0"/>
              <a:t>12</a:t>
            </a:fld>
            <a:endParaRPr lang="ru-RU"/>
          </a:p>
        </p:txBody>
      </p:sp>
    </p:spTree>
    <p:extLst>
      <p:ext uri="{BB962C8B-B14F-4D97-AF65-F5344CB8AC3E}">
        <p14:creationId xmlns:p14="http://schemas.microsoft.com/office/powerpoint/2010/main" val="1680436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AAE3D0F-5ECD-BB46-9992-37051CDF81FE}"/>
              </a:ext>
            </a:extLst>
          </p:cNvPr>
          <p:cNvSpPr>
            <a:spLocks noGrp="1"/>
          </p:cNvSpPr>
          <p:nvPr>
            <p:ph type="title"/>
          </p:nvPr>
        </p:nvSpPr>
        <p:spPr/>
        <p:txBody>
          <a:bodyPr/>
          <a:lstStyle/>
          <a:p>
            <a:r>
              <a:rPr lang="ru-RU" dirty="0"/>
              <a:t>Смесь </a:t>
            </a:r>
            <a:r>
              <a:rPr lang="ru-RU" dirty="0" err="1"/>
              <a:t>гауссианов</a:t>
            </a:r>
            <a:endParaRPr lang="ru-RU" dirty="0"/>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4948C1F9-AD73-0747-8983-F10CD3482970}"/>
                  </a:ext>
                </a:extLst>
              </p:cNvPr>
              <p:cNvSpPr>
                <a:spLocks noGrp="1"/>
              </p:cNvSpPr>
              <p:nvPr>
                <p:ph idx="1"/>
              </p:nvPr>
            </p:nvSpPr>
            <p:spPr>
              <a:xfrm>
                <a:off x="628650" y="1825624"/>
                <a:ext cx="7886700" cy="4814661"/>
              </a:xfrm>
            </p:spPr>
            <p:txBody>
              <a:bodyPr>
                <a:normAutofit/>
              </a:bodyPr>
              <a:lstStyle/>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Эта формулировка гауссовой смеси, включающая явную скрытую переменную, позволяет работать с совместным распределением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вместо маргинального распределения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что приводит к значительным упрощениям за счет введения алгоритма максимизации ожидания (EM).</a:t>
                </a: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Другая важная величина — условная вероятность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𝐳</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Мы будем использовать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для обозначения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значение которой можно найти с помощью теоремы Байеса.</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r>
                            <a:rPr lang="ru-RU" sz="1800">
                              <a:effectLst/>
                              <a:latin typeface="Cambria Math" panose="02040503050406030204" pitchFamily="18" charset="0"/>
                              <a:ea typeface="Aptos" panose="020B0004020202020204" pitchFamily="34" charset="0"/>
                              <a:cs typeface="Times New Roman" panose="02020603050405020304" pitchFamily="18" charset="0"/>
                            </a:rPr>
                            <m:t>)</m:t>
                          </m:r>
                        </m:den>
                      </m:f>
                      <m:r>
                        <a:rPr lang="ru-RU" sz="1800">
                          <a:effectLst/>
                          <a:latin typeface="Cambria Math" panose="02040503050406030204" pitchFamily="18" charset="0"/>
                          <a:ea typeface="Aptos" panose="020B0004020202020204" pitchFamily="34" charset="0"/>
                          <a:cs typeface="Times New Roman" panose="02020603050405020304" pitchFamily="18" charset="0"/>
                        </a:rPr>
                        <m:t>=</m:t>
                      </m:r>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den>
                      </m:f>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что также можно рассматривать как </a:t>
                </a:r>
                <a:r>
                  <a:rPr lang="ru-RU" sz="1800" i="1" dirty="0">
                    <a:effectLst/>
                    <a:latin typeface="Aptos" panose="020B0004020202020204" pitchFamily="34" charset="0"/>
                    <a:ea typeface="Aptos" panose="020B0004020202020204" pitchFamily="34" charset="0"/>
                    <a:cs typeface="Times New Roman" panose="02020603050405020304" pitchFamily="18" charset="0"/>
                  </a:rPr>
                  <a:t>ответственность (</a:t>
                </a:r>
                <a:r>
                  <a:rPr lang="en" sz="1800" i="1" dirty="0">
                    <a:effectLst/>
                    <a:latin typeface="Aptos" panose="020B0004020202020204" pitchFamily="34" charset="0"/>
                    <a:ea typeface="Aptos" panose="020B0004020202020204" pitchFamily="34" charset="0"/>
                    <a:cs typeface="Times New Roman" panose="02020603050405020304" pitchFamily="18" charset="0"/>
                  </a:rPr>
                  <a:t>responsibility</a:t>
                </a:r>
                <a:r>
                  <a:rPr lang="ru-RU" sz="1800" i="1" dirty="0">
                    <a:effectLst/>
                    <a:latin typeface="Aptos" panose="020B0004020202020204" pitchFamily="34" charset="0"/>
                    <a:ea typeface="Aptos" panose="020B0004020202020204" pitchFamily="34" charset="0"/>
                    <a:cs typeface="Times New Roman" panose="02020603050405020304" pitchFamily="18" charset="0"/>
                  </a:rPr>
                  <a:t>)</a:t>
                </a:r>
                <a:r>
                  <a:rPr lang="ru-RU" sz="1800" dirty="0">
                    <a:effectLst/>
                    <a:latin typeface="Aptos" panose="020B0004020202020204" pitchFamily="34" charset="0"/>
                    <a:ea typeface="Aptos" panose="020B0004020202020204" pitchFamily="34" charset="0"/>
                    <a:cs typeface="Times New Roman" panose="02020603050405020304" pitchFamily="18" charset="0"/>
                  </a:rPr>
                  <a:t>, которую компонент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берет на себя за </a:t>
                </a:r>
                <a:r>
                  <a:rPr lang="ru-RU" sz="1800" i="1" dirty="0">
                    <a:effectLst/>
                    <a:latin typeface="Aptos" panose="020B0004020202020204" pitchFamily="34" charset="0"/>
                    <a:ea typeface="Aptos" panose="020B0004020202020204" pitchFamily="34" charset="0"/>
                    <a:cs typeface="Times New Roman" panose="02020603050405020304" pitchFamily="18" charset="0"/>
                  </a:rPr>
                  <a:t>объяснение </a:t>
                </a:r>
                <a:r>
                  <a:rPr lang="ru-RU" sz="1800" dirty="0">
                    <a:effectLst/>
                    <a:latin typeface="Aptos" panose="020B0004020202020204" pitchFamily="34" charset="0"/>
                    <a:ea typeface="Aptos" panose="020B0004020202020204" pitchFamily="34" charset="0"/>
                    <a:cs typeface="Times New Roman" panose="02020603050405020304" pitchFamily="18" charset="0"/>
                  </a:rPr>
                  <a:t>наблюдения </a:t>
                </a:r>
                <a14:m>
                  <m:oMath xmlns:m="http://schemas.openxmlformats.org/officeDocument/2006/math">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a:t>
                </a:r>
                <a:endParaRPr lang="ru-RU" dirty="0"/>
              </a:p>
            </p:txBody>
          </p:sp>
        </mc:Choice>
        <mc:Fallback xmlns="">
          <p:sp>
            <p:nvSpPr>
              <p:cNvPr id="3" name="Объект 2">
                <a:extLst>
                  <a:ext uri="{FF2B5EF4-FFF2-40B4-BE49-F238E27FC236}">
                    <a16:creationId xmlns:a16="http://schemas.microsoft.com/office/drawing/2014/main" id="{4948C1F9-AD73-0747-8983-F10CD3482970}"/>
                  </a:ext>
                </a:extLst>
              </p:cNvPr>
              <p:cNvSpPr>
                <a:spLocks noGrp="1" noRot="1" noChangeAspect="1" noMove="1" noResize="1" noEditPoints="1" noAdjustHandles="1" noChangeArrowheads="1" noChangeShapeType="1" noTextEdit="1"/>
              </p:cNvSpPr>
              <p:nvPr>
                <p:ph idx="1"/>
              </p:nvPr>
            </p:nvSpPr>
            <p:spPr>
              <a:xfrm>
                <a:off x="628650" y="1825624"/>
                <a:ext cx="7886700" cy="4814661"/>
              </a:xfrm>
              <a:blipFill>
                <a:blip r:embed="rId2"/>
                <a:stretch>
                  <a:fillRect l="-643" t="-1053" r="-482"/>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6A5D17C6-1020-BC41-9B0C-96F42D677F89}"/>
              </a:ext>
            </a:extLst>
          </p:cNvPr>
          <p:cNvSpPr>
            <a:spLocks noGrp="1"/>
          </p:cNvSpPr>
          <p:nvPr>
            <p:ph type="sldNum" sz="quarter" idx="12"/>
          </p:nvPr>
        </p:nvSpPr>
        <p:spPr/>
        <p:txBody>
          <a:bodyPr/>
          <a:lstStyle/>
          <a:p>
            <a:fld id="{C25AE2B1-4FEA-8644-8EB7-FD815BDC330B}" type="slidenum">
              <a:rPr lang="ru-RU" smtClean="0"/>
              <a:t>13</a:t>
            </a:fld>
            <a:endParaRPr lang="ru-RU"/>
          </a:p>
        </p:txBody>
      </p:sp>
    </p:spTree>
    <p:extLst>
      <p:ext uri="{BB962C8B-B14F-4D97-AF65-F5344CB8AC3E}">
        <p14:creationId xmlns:p14="http://schemas.microsoft.com/office/powerpoint/2010/main" val="14635252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DF76923-17E1-714C-81FE-23F5F67804F4}"/>
              </a:ext>
            </a:extLst>
          </p:cNvPr>
          <p:cNvSpPr>
            <a:spLocks noGrp="1"/>
          </p:cNvSpPr>
          <p:nvPr>
            <p:ph type="title"/>
          </p:nvPr>
        </p:nvSpPr>
        <p:spPr/>
        <p:txBody>
          <a:bodyPr/>
          <a:lstStyle/>
          <a:p>
            <a:r>
              <a:rPr lang="ru-RU" dirty="0"/>
              <a:t>Максимальное правдоподобие</a:t>
            </a:r>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888F1918-3782-984E-A14D-D0B64BAABF0A}"/>
                  </a:ext>
                </a:extLst>
              </p:cNvPr>
              <p:cNvSpPr>
                <a:spLocks noGrp="1"/>
              </p:cNvSpPr>
              <p:nvPr>
                <p:ph idx="1"/>
              </p:nvPr>
            </p:nvSpPr>
            <p:spPr>
              <a:xfrm>
                <a:off x="628650" y="1447800"/>
                <a:ext cx="7886700" cy="5045074"/>
              </a:xfrm>
            </p:spPr>
            <p:txBody>
              <a:bodyPr>
                <a:normAutofit fontScale="92500" lnSpcReduction="10000"/>
              </a:bodyPr>
              <a:lstStyle/>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Предположим, что нам дан набор данных наблюдений </a:t>
                </a:r>
                <a14:m>
                  <m:oMath xmlns:m="http://schemas.openxmlformats.org/officeDocument/2006/math">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и мы хотим смоделировать эти данные, используя смесь </a:t>
                </a:r>
                <a:r>
                  <a:rPr lang="ru-RU" sz="1800" dirty="0" err="1">
                    <a:effectLst/>
                    <a:latin typeface="Aptos" panose="020B0004020202020204" pitchFamily="34" charset="0"/>
                    <a:ea typeface="Aptos" panose="020B0004020202020204" pitchFamily="34" charset="0"/>
                    <a:cs typeface="Times New Roman" panose="02020603050405020304" pitchFamily="18" charset="0"/>
                  </a:rPr>
                  <a:t>гауссовских</a:t>
                </a:r>
                <a:r>
                  <a:rPr lang="ru-RU" sz="1800" dirty="0">
                    <a:effectLst/>
                    <a:latin typeface="Aptos" panose="020B0004020202020204" pitchFamily="34" charset="0"/>
                    <a:ea typeface="Aptos" panose="020B0004020202020204" pitchFamily="34" charset="0"/>
                    <a:cs typeface="Times New Roman" panose="02020603050405020304" pitchFamily="18" charset="0"/>
                  </a:rPr>
                  <a:t> распределений. Мы можем представить набор данных в виде матрицы </a:t>
                </a:r>
                <a14:m>
                  <m:oMath xmlns:m="http://schemas.openxmlformats.org/officeDocument/2006/math">
                    <m:r>
                      <a:rPr lang="ru-RU" sz="1800" b="1" i="1">
                        <a:latin typeface="Cambria Math" panose="02040503050406030204" pitchFamily="18" charset="0"/>
                        <a:ea typeface="Aptos" panose="020B0004020202020204" pitchFamily="34" charset="0"/>
                        <a:cs typeface="Times New Roman" panose="02020603050405020304" pitchFamily="18" charset="0"/>
                      </a:rPr>
                      <m:t>𝐗</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размера </a:t>
                </a:r>
                <a14:m>
                  <m:oMath xmlns:m="http://schemas.openxmlformats.org/officeDocument/2006/math">
                    <m:r>
                      <a:rPr lang="ru-RU" sz="1800" i="1">
                        <a:latin typeface="Cambria Math" panose="02040503050406030204" pitchFamily="18" charset="0"/>
                        <a:ea typeface="Aptos" panose="020B0004020202020204" pitchFamily="34" charset="0"/>
                        <a:cs typeface="Times New Roman" panose="02020603050405020304" pitchFamily="18" charset="0"/>
                      </a:rPr>
                      <m:t>𝑁</m:t>
                    </m:r>
                    <m:r>
                      <a:rPr lang="ru-RU" sz="1800">
                        <a:latin typeface="Cambria Math" panose="02040503050406030204" pitchFamily="18" charset="0"/>
                        <a:ea typeface="Aptos" panose="020B0004020202020204" pitchFamily="34" charset="0"/>
                        <a:cs typeface="Times New Roman" panose="02020603050405020304" pitchFamily="18" charset="0"/>
                      </a:rPr>
                      <m:t>×</m:t>
                    </m:r>
                    <m:r>
                      <a:rPr lang="ru-RU" sz="1800" i="1">
                        <a:latin typeface="Cambria Math" panose="02040503050406030204" pitchFamily="18" charset="0"/>
                        <a:ea typeface="Aptos" panose="020B0004020202020204" pitchFamily="34" charset="0"/>
                        <a:cs typeface="Times New Roman" panose="02020603050405020304" pitchFamily="18" charset="0"/>
                      </a:rPr>
                      <m:t>𝐷</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a:t>
                </a: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Аналогично, соответствующие скрытые переменные могут быть обозначены матрицей </a:t>
                </a:r>
                <a14:m>
                  <m:oMath xmlns:m="http://schemas.openxmlformats.org/officeDocument/2006/math">
                    <m:r>
                      <a:rPr lang="ru-RU" sz="1800" b="1" i="1">
                        <a:latin typeface="Cambria Math" panose="02040503050406030204" pitchFamily="18" charset="0"/>
                        <a:ea typeface="Aptos" panose="020B0004020202020204" pitchFamily="34" charset="0"/>
                        <a:cs typeface="Times New Roman" panose="02020603050405020304" pitchFamily="18" charset="0"/>
                      </a:rPr>
                      <m:t>𝐙</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размера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Если предположить, что точки данных являются независимыми, то логарифм функции правдоподобия для модели смеси гауссовых распределений определяется как</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m:rPr>
                          <m:sty m:val="p"/>
                        </m:rPr>
                        <a:rPr lang="ru-RU" sz="1800">
                          <a:effectLst/>
                          <a:latin typeface="Cambria Math" panose="02040503050406030204" pitchFamily="18" charset="0"/>
                          <a:ea typeface="Aptos" panose="020B0004020202020204" pitchFamily="34" charset="0"/>
                          <a:cs typeface="Times New Roman" panose="02020603050405020304" pitchFamily="18" charset="0"/>
                        </a:rPr>
                        <m:t>ln</m:t>
                      </m:r>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𝛑</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m:rPr>
                              <m:sty m:val="p"/>
                            </m:rPr>
                            <a:rPr lang="ru-RU" sz="1800">
                              <a:effectLst/>
                              <a:latin typeface="Cambria Math" panose="02040503050406030204" pitchFamily="18" charset="0"/>
                              <a:ea typeface="Aptos" panose="020B0004020202020204" pitchFamily="34" charset="0"/>
                              <a:cs typeface="Times New Roman" panose="02020603050405020304" pitchFamily="18" charset="0"/>
                            </a:rPr>
                            <m:t>ln</m:t>
                          </m:r>
                        </m:e>
                      </m:nary>
                      <m:d>
                        <m:dPr>
                          <m:begChr m:val="{"/>
                          <m:endChr m:val="}"/>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e>
                      </m:d>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Максимизация логарифмической функции правдоподобия для модели смеси гауссовых функций оказывается более сложной задачей, чем для случая одной гауссовой функции. Сложность возникает из-за наличия суммирования по </a:t>
                </a:r>
                <a14:m>
                  <m:oMath xmlns:m="http://schemas.openxmlformats.org/officeDocument/2006/math">
                    <m:r>
                      <a:rPr lang="ru-RU" sz="1800" i="1" smtClean="0">
                        <a:effectLst/>
                        <a:latin typeface="Cambria Math" panose="02040503050406030204" pitchFamily="18" charset="0"/>
                        <a:ea typeface="Aptos" panose="020B0004020202020204" pitchFamily="34" charset="0"/>
                        <a:cs typeface="Times New Roman" panose="02020603050405020304" pitchFamily="18" charset="0"/>
                      </a:rPr>
                      <m:t>𝑘</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которое появляется внутри логарифма, так что логарифмическая функция больше не действует непосредственно на гауссову функцию. Если мы попытаемся приравнять производные логарифмической функции правдоподобия к нулю, мы не получим решение в замкнутой форме.</a:t>
                </a:r>
              </a:p>
              <a:p>
                <a:pPr marL="76200" marR="304800" indent="0">
                  <a:spcBef>
                    <a:spcPts val="500"/>
                  </a:spcBef>
                  <a:spcAft>
                    <a:spcPts val="500"/>
                  </a:spcAft>
                  <a:buNone/>
                </a:pPr>
                <a:r>
                  <a:rPr lang="ru-RU" sz="1800" dirty="0">
                    <a:latin typeface="Aptos" panose="020B0004020202020204" pitchFamily="34" charset="0"/>
                    <a:ea typeface="Aptos" panose="020B0004020202020204" pitchFamily="34" charset="0"/>
                    <a:cs typeface="Times New Roman" panose="02020603050405020304" pitchFamily="18" charset="0"/>
                  </a:rPr>
                  <a:t>О</a:t>
                </a:r>
                <a:r>
                  <a:rPr lang="ru-RU" sz="1800" dirty="0">
                    <a:effectLst/>
                    <a:latin typeface="Aptos" panose="020B0004020202020204" pitchFamily="34" charset="0"/>
                    <a:ea typeface="Aptos" panose="020B0004020202020204" pitchFamily="34" charset="0"/>
                    <a:cs typeface="Times New Roman" panose="02020603050405020304" pitchFamily="18" charset="0"/>
                  </a:rPr>
                  <a:t>дин из подходов заключается в применении оптимизации на основе градиента.</a:t>
                </a:r>
              </a:p>
              <a:p>
                <a:pPr marL="0" indent="0">
                  <a:buNone/>
                </a:pPr>
                <a:endParaRPr lang="ru-RU" dirty="0"/>
              </a:p>
            </p:txBody>
          </p:sp>
        </mc:Choice>
        <mc:Fallback xmlns="">
          <p:sp>
            <p:nvSpPr>
              <p:cNvPr id="3" name="Объект 2">
                <a:extLst>
                  <a:ext uri="{FF2B5EF4-FFF2-40B4-BE49-F238E27FC236}">
                    <a16:creationId xmlns:a16="http://schemas.microsoft.com/office/drawing/2014/main" id="{888F1918-3782-984E-A14D-D0B64BAABF0A}"/>
                  </a:ext>
                </a:extLst>
              </p:cNvPr>
              <p:cNvSpPr>
                <a:spLocks noGrp="1" noRot="1" noChangeAspect="1" noMove="1" noResize="1" noEditPoints="1" noAdjustHandles="1" noChangeArrowheads="1" noChangeShapeType="1" noTextEdit="1"/>
              </p:cNvSpPr>
              <p:nvPr>
                <p:ph idx="1"/>
              </p:nvPr>
            </p:nvSpPr>
            <p:spPr>
              <a:xfrm>
                <a:off x="628650" y="1447800"/>
                <a:ext cx="7886700" cy="5045074"/>
              </a:xfrm>
              <a:blipFill>
                <a:blip r:embed="rId2"/>
                <a:stretch>
                  <a:fillRect l="-482" t="-1508" r="-965"/>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CE7BFADC-DA63-CC4F-A247-369CFF65536D}"/>
              </a:ext>
            </a:extLst>
          </p:cNvPr>
          <p:cNvSpPr>
            <a:spLocks noGrp="1"/>
          </p:cNvSpPr>
          <p:nvPr>
            <p:ph type="sldNum" sz="quarter" idx="12"/>
          </p:nvPr>
        </p:nvSpPr>
        <p:spPr/>
        <p:txBody>
          <a:bodyPr/>
          <a:lstStyle/>
          <a:p>
            <a:fld id="{C25AE2B1-4FEA-8644-8EB7-FD815BDC330B}" type="slidenum">
              <a:rPr lang="ru-RU" smtClean="0"/>
              <a:t>14</a:t>
            </a:fld>
            <a:endParaRPr lang="ru-RU"/>
          </a:p>
        </p:txBody>
      </p:sp>
    </p:spTree>
    <p:extLst>
      <p:ext uri="{BB962C8B-B14F-4D97-AF65-F5344CB8AC3E}">
        <p14:creationId xmlns:p14="http://schemas.microsoft.com/office/powerpoint/2010/main" val="109617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8C8CE33-C414-AB4E-87C1-25C34DF34CB7}"/>
              </a:ext>
            </a:extLst>
          </p:cNvPr>
          <p:cNvSpPr>
            <a:spLocks noGrp="1"/>
          </p:cNvSpPr>
          <p:nvPr>
            <p:ph type="title"/>
          </p:nvPr>
        </p:nvSpPr>
        <p:spPr>
          <a:xfrm>
            <a:off x="628650" y="136524"/>
            <a:ext cx="7886700" cy="527503"/>
          </a:xfrm>
        </p:spPr>
        <p:txBody>
          <a:bodyPr>
            <a:normAutofit fontScale="90000"/>
          </a:bodyPr>
          <a:lstStyle/>
          <a:p>
            <a:r>
              <a:rPr lang="en" dirty="0"/>
              <a:t>EM </a:t>
            </a:r>
            <a:r>
              <a:rPr lang="ru-RU" dirty="0"/>
              <a:t>для гауссовых смесей</a:t>
            </a:r>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09912111-E1BE-B243-B45A-98488188626B}"/>
                  </a:ext>
                </a:extLst>
              </p:cNvPr>
              <p:cNvSpPr>
                <a:spLocks noGrp="1"/>
              </p:cNvSpPr>
              <p:nvPr>
                <p:ph idx="1"/>
              </p:nvPr>
            </p:nvSpPr>
            <p:spPr>
              <a:xfrm>
                <a:off x="628650" y="892629"/>
                <a:ext cx="7886700" cy="5688924"/>
              </a:xfrm>
            </p:spPr>
            <p:txBody>
              <a:bodyPr>
                <a:normAutofit fontScale="92500"/>
              </a:bodyPr>
              <a:lstStyle/>
              <a:p>
                <a:pPr marL="0" indent="0">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Установим производные логарифмического правдоподобия относительно средних значений гауссовых компонент равными нулю. Получим:</a:t>
                </a:r>
                <a:r>
                  <a:rPr lang="ru-RU" dirty="0">
                    <a:effectLst/>
                  </a:rPr>
                  <a:t> </a:t>
                </a:r>
              </a:p>
              <a:p>
                <a:pPr marL="0" indent="0">
                  <a:buNone/>
                </a:pPr>
                <a:endParaRPr lang="ru-RU" dirty="0"/>
              </a:p>
              <a:p>
                <a:pPr marL="0" indent="0">
                  <a:buNone/>
                </a:pPr>
                <a14:m>
                  <m:oMath xmlns:m="http://schemas.openxmlformats.org/officeDocument/2006/math">
                    <m:eqArr>
                      <m:eqArrPr>
                        <m:ctrlPr>
                          <a:rPr lang="ru-RU" i="1" smtClean="0">
                            <a:effectLst/>
                            <a:latin typeface="Cambria Math" panose="02040503050406030204" pitchFamily="18" charset="0"/>
                          </a:rPr>
                        </m:ctrlPr>
                      </m:eqArrPr>
                      <m:e>
                        <m:f>
                          <m:fPr>
                            <m:ctrlPr>
                              <a:rPr lang="ru-RU" i="1">
                                <a:effectLst/>
                                <a:latin typeface="Cambria Math" panose="02040503050406030204" pitchFamily="18" charset="0"/>
                              </a:rPr>
                            </m:ctrlPr>
                          </m:fPr>
                          <m:num>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r>
                          <m:rPr>
                            <m:sty m:val="p"/>
                          </m:rPr>
                          <a:rPr lang="ru-RU" sz="1800">
                            <a:effectLst/>
                            <a:latin typeface="Cambria Math" panose="02040503050406030204" pitchFamily="18" charset="0"/>
                            <a:ea typeface="Aptos" panose="020B0004020202020204" pitchFamily="34" charset="0"/>
                            <a:cs typeface="Times New Roman" panose="02020603050405020304" pitchFamily="18" charset="0"/>
                          </a:rPr>
                          <m:t>ln</m:t>
                        </m:r>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𝛑</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𝐙</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0&amp;</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f>
                              <m:fPr>
                                <m:ctrlPr>
                                  <a:rPr lang="ru-RU" i="1">
                                    <a:effectLst/>
                                    <a:latin typeface="Cambria Math" panose="02040503050406030204" pitchFamily="18" charset="0"/>
                                  </a:rPr>
                                </m:ctrlPr>
                              </m:fPr>
                              <m:num>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e>
                        </m:nary>
                        <m:r>
                          <m:rPr>
                            <m:sty m:val="p"/>
                          </m:rPr>
                          <a:rPr lang="ru-RU" sz="1800">
                            <a:effectLst/>
                            <a:latin typeface="Cambria Math" panose="02040503050406030204" pitchFamily="18" charset="0"/>
                            <a:ea typeface="Aptos" panose="020B0004020202020204" pitchFamily="34" charset="0"/>
                            <a:cs typeface="Times New Roman" panose="02020603050405020304" pitchFamily="18" charset="0"/>
                          </a:rPr>
                          <m:t>ln</m:t>
                        </m:r>
                        <m:d>
                          <m:dPr>
                            <m:begChr m:val="{"/>
                            <m:endChr m:val="}"/>
                            <m:ctrlPr>
                              <a:rPr lang="ru-RU" i="1">
                                <a:effectLst/>
                                <a:latin typeface="Cambria Math" panose="02040503050406030204" pitchFamily="18" charset="0"/>
                              </a:rPr>
                            </m:ctrlPr>
                          </m:dPr>
                          <m:e>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e>
                        </m:d>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f>
                              <m:fPr>
                                <m:ctrlPr>
                                  <a:rPr lang="ru-RU" i="1">
                                    <a:effectLst/>
                                    <a:latin typeface="Cambria Math" panose="02040503050406030204" pitchFamily="18" charset="0"/>
                                  </a:rPr>
                                </m:ctrlPr>
                              </m:fPr>
                              <m:num>
                                <m:r>
                                  <a:rPr lang="ru-RU" sz="1800" i="1">
                                    <a:effectLst/>
                                    <a:latin typeface="Cambria Math" panose="02040503050406030204" pitchFamily="18" charset="0"/>
                                    <a:ea typeface="Aptos" panose="020B0004020202020204" pitchFamily="34" charset="0"/>
                                    <a:cs typeface="Times New Roman" panose="02020603050405020304" pitchFamily="18" charset="0"/>
                                  </a:rPr>
                                  <m:t>1</m:t>
                                </m:r>
                              </m:num>
                              <m:den>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den>
                            </m:f>
                          </m:e>
                        </m:nary>
                        <m:f>
                          <m:fPr>
                            <m:ctrlPr>
                              <a:rPr lang="ru-RU" i="1">
                                <a:effectLst/>
                                <a:latin typeface="Cambria Math" panose="02040503050406030204" pitchFamily="18" charset="0"/>
                              </a:rPr>
                            </m:ctrlPr>
                          </m:fPr>
                          <m:num>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f>
                              <m:fPr>
                                <m:ctrlPr>
                                  <a:rPr lang="ru-RU" i="1">
                                    <a:effectLst/>
                                    <a:latin typeface="Cambria Math" panose="02040503050406030204" pitchFamily="18" charset="0"/>
                                  </a:rPr>
                                </m:ctrlPr>
                              </m:fPr>
                              <m:num>
                                <m:r>
                                  <a:rPr lang="ru-RU" sz="1800" i="1">
                                    <a:effectLst/>
                                    <a:latin typeface="Cambria Math" panose="02040503050406030204" pitchFamily="18" charset="0"/>
                                    <a:ea typeface="Aptos" panose="020B0004020202020204" pitchFamily="34" charset="0"/>
                                    <a:cs typeface="Times New Roman" panose="02020603050405020304" pitchFamily="18" charset="0"/>
                                  </a:rPr>
                                  <m:t>1</m:t>
                                </m:r>
                              </m:num>
                              <m:den>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den>
                            </m:f>
                          </m:e>
                        </m:nary>
                        <m:f>
                          <m:fPr>
                            <m:ctrlPr>
                              <a:rPr lang="ru-RU" i="1">
                                <a:effectLst/>
                                <a:latin typeface="Cambria Math" panose="02040503050406030204" pitchFamily="18" charset="0"/>
                              </a:rPr>
                            </m:ctrlPr>
                          </m:fPr>
                          <m:num>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limUpp>
                          <m:limUppPr>
                            <m:ctrlPr>
                              <a:rPr lang="ru-RU" i="1">
                                <a:effectLst/>
                                <a:latin typeface="Cambria Math" panose="02040503050406030204" pitchFamily="18" charset="0"/>
                              </a:rPr>
                            </m:ctrlPr>
                          </m:limUp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lim>
                            <m:r>
                              <a:rPr lang="ru-RU" sz="1800">
                                <a:effectLst/>
                                <a:latin typeface="Cambria Math" panose="02040503050406030204" pitchFamily="18" charset="0"/>
                                <a:ea typeface="Aptos" panose="020B0004020202020204" pitchFamily="34" charset="0"/>
                                <a:cs typeface="Times New Roman" panose="02020603050405020304" pitchFamily="18" charset="0"/>
                              </a:rPr>
                              <m:t>(</m:t>
                            </m:r>
                            <m:sSup>
                              <m:sSupPr>
                                <m:ctrlPr>
                                  <a:rPr lang="ru-RU" i="1">
                                    <a:effectLst/>
                                    <a:latin typeface="Cambria Math" panose="02040503050406030204" pitchFamily="18" charset="0"/>
                                  </a:rPr>
                                </m:ctrlPr>
                              </m:sSupPr>
                              <m:e>
                                <m:r>
                                  <a:rPr lang="ru-RU" sz="1800" i="1">
                                    <a:effectLst/>
                                    <a:latin typeface="Cambria Math" panose="02040503050406030204" pitchFamily="18" charset="0"/>
                                    <a:ea typeface="Aptos" panose="020B0004020202020204" pitchFamily="34" charset="0"/>
                                    <a:cs typeface="Times New Roman" panose="02020603050405020304" pitchFamily="18" charset="0"/>
                                  </a:rPr>
                                  <m:t>𝑒</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sup>
                            </m:sSup>
                            <m:sSup>
                              <m:sSupPr>
                                <m:ctrlPr>
                                  <a:rPr lang="ru-RU" i="1">
                                    <a:effectLst/>
                                    <a:latin typeface="Cambria Math" panose="02040503050406030204" pitchFamily="18" charset="0"/>
                                  </a:rPr>
                                </m:ctrlPr>
                              </m:s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m:t>
                                </m:r>
                              </m:sup>
                            </m:sSup>
                            <m:r>
                              <a:rPr lang="ru-RU" sz="1800">
                                <a:effectLst/>
                                <a:latin typeface="Cambria Math" panose="02040503050406030204" pitchFamily="18" charset="0"/>
                                <a:ea typeface="Aptos" panose="020B0004020202020204" pitchFamily="34" charset="0"/>
                                <a:cs typeface="Times New Roman" panose="02020603050405020304" pitchFamily="18" charset="0"/>
                              </a:rPr>
                              <m:t>=</m:t>
                            </m:r>
                            <m:sSup>
                              <m:sSupPr>
                                <m:ctrlPr>
                                  <a:rPr lang="ru-RU" i="1">
                                    <a:effectLst/>
                                    <a:latin typeface="Cambria Math" panose="02040503050406030204" pitchFamily="18" charset="0"/>
                                  </a:rPr>
                                </m:ctrlPr>
                              </m:sSupPr>
                              <m:e>
                                <m:r>
                                  <a:rPr lang="ru-RU" sz="1800" i="1">
                                    <a:effectLst/>
                                    <a:latin typeface="Cambria Math" panose="02040503050406030204" pitchFamily="18" charset="0"/>
                                    <a:ea typeface="Aptos" panose="020B0004020202020204" pitchFamily="34" charset="0"/>
                                    <a:cs typeface="Times New Roman" panose="02020603050405020304" pitchFamily="18" charset="0"/>
                                  </a:rPr>
                                  <m:t>𝑒</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sup>
                            </m:sSup>
                            <m:sSup>
                              <m:sSupPr>
                                <m:ctrlPr>
                                  <a:rPr lang="ru-RU" i="1">
                                    <a:effectLst/>
                                    <a:latin typeface="Cambria Math" panose="02040503050406030204" pitchFamily="18" charset="0"/>
                                  </a:rPr>
                                </m:ctrlPr>
                              </m:sSup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m:t>
                                </m:r>
                              </m:sup>
                            </m:sSup>
                          </m:lim>
                        </m:limUpp>
                        <m:r>
                          <a:rPr lang="ru-RU" sz="1800" i="1">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f>
                              <m:fPr>
                                <m:ctrlPr>
                                  <a:rPr lang="ru-RU" i="1">
                                    <a:effectLst/>
                                    <a:latin typeface="Cambria Math" panose="02040503050406030204" pitchFamily="18" charset="0"/>
                                  </a:rPr>
                                </m:ctrlPr>
                              </m:fPr>
                              <m:num>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den>
                            </m:f>
                          </m:e>
                        </m:nary>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limUpp>
                          <m:limUppPr>
                            <m:ctrlPr>
                              <a:rPr lang="ru-RU" i="1">
                                <a:effectLst/>
                                <a:latin typeface="Cambria Math" panose="02040503050406030204" pitchFamily="18" charset="0"/>
                              </a:rPr>
                            </m:ctrlPr>
                          </m:limUp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lim>
                            <m:r>
                              <a:rPr lang="ru-RU" sz="1800">
                                <a:effectLst/>
                                <a:latin typeface="Cambria Math" panose="02040503050406030204" pitchFamily="18" charset="0"/>
                                <a:ea typeface="Aptos" panose="020B0004020202020204" pitchFamily="34" charset="0"/>
                                <a:cs typeface="Times New Roman" panose="02020603050405020304" pitchFamily="18" charset="0"/>
                              </a:rPr>
                              <m:t>×</m:t>
                            </m:r>
                            <m:sSubSup>
                              <m:sSubSupPr>
                                <m:ctrlPr>
                                  <a:rPr lang="ru-RU" i="1">
                                    <a:effectLst/>
                                    <a:latin typeface="Cambria Math" panose="02040503050406030204" pitchFamily="18" charset="0"/>
                                  </a:rPr>
                                </m:ctrlPr>
                              </m:sSubSup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p>
                            </m:sSubSup>
                          </m:lim>
                        </m:limUpp>
                        <m:r>
                          <a:rPr lang="ru-RU" sz="1800" i="1">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m:rPr>
                                <m:sty m:val="p"/>
                              </m:rPr>
                              <a:rPr lang="ru-RU" sz="1800" i="1">
                                <a:effectLst/>
                                <a:latin typeface="Cambria Math" panose="02040503050406030204" pitchFamily="18" charset="0"/>
                                <a:ea typeface="Aptos" panose="020B0004020202020204" pitchFamily="34" charset="0"/>
                                <a:cs typeface="Times New Roman" panose="02020603050405020304" pitchFamily="18" charset="0"/>
                              </a:rPr>
                              <m:t>p</m:t>
                            </m:r>
                            <m:r>
                              <a:rPr lang="ru-RU" sz="1800" i="1">
                                <a:effectLst/>
                                <a:latin typeface="Cambria Math" panose="02040503050406030204" pitchFamily="18" charset="0"/>
                                <a:ea typeface="Aptos" panose="020B0004020202020204" pitchFamily="34" charset="0"/>
                                <a:cs typeface="Times New Roman" panose="02020603050405020304" pitchFamily="18" charset="0"/>
                              </a:rPr>
                              <m:t>怀</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f>
                          <m:fPr>
                            <m:ctrlPr>
                              <a:rPr lang="ru-RU" i="1">
                                <a:effectLst/>
                                <a:latin typeface="Cambria Math" panose="02040503050406030204" pitchFamily="18" charset="0"/>
                              </a:rPr>
                            </m:ctrlPr>
                          </m:fPr>
                          <m:num>
                            <m:r>
                              <a:rPr lang="ru-RU" sz="1800" i="1">
                                <a:effectLst/>
                                <a:latin typeface="Cambria Math" panose="02040503050406030204" pitchFamily="18" charset="0"/>
                                <a:ea typeface="Aptos" panose="020B0004020202020204" pitchFamily="34" charset="0"/>
                                <a:cs typeface="Times New Roman" panose="02020603050405020304" pitchFamily="18" charset="0"/>
                              </a:rPr>
                              <m:t>1</m:t>
                            </m:r>
                          </m:num>
                          <m:den>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den>
                        </m:f>
                        <m:nary>
                          <m:naryPr>
                            <m:chr m:val="∑"/>
                            <m:limLoc m:val="undOvr"/>
                            <m:ctrlPr>
                              <a:rPr lang="ru-RU" i="1">
                                <a:effectLst/>
                                <a:latin typeface="Cambria Math" panose="020405030504060302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e>
                    </m:eqArr>
                  </m:oMath>
                </a14:m>
                <a:r>
                  <a:rPr lang="ru-RU" dirty="0">
                    <a:effectLst/>
                  </a:rPr>
                  <a:t> </a:t>
                </a:r>
                <a:endParaRPr lang="ru-RU" dirty="0"/>
              </a:p>
            </p:txBody>
          </p:sp>
        </mc:Choice>
        <mc:Fallback xmlns="">
          <p:sp>
            <p:nvSpPr>
              <p:cNvPr id="3" name="Объект 2">
                <a:extLst>
                  <a:ext uri="{FF2B5EF4-FFF2-40B4-BE49-F238E27FC236}">
                    <a16:creationId xmlns:a16="http://schemas.microsoft.com/office/drawing/2014/main" id="{09912111-E1BE-B243-B45A-98488188626B}"/>
                  </a:ext>
                </a:extLst>
              </p:cNvPr>
              <p:cNvSpPr>
                <a:spLocks noGrp="1" noRot="1" noChangeAspect="1" noMove="1" noResize="1" noEditPoints="1" noAdjustHandles="1" noChangeArrowheads="1" noChangeShapeType="1" noTextEdit="1"/>
              </p:cNvSpPr>
              <p:nvPr>
                <p:ph idx="1"/>
              </p:nvPr>
            </p:nvSpPr>
            <p:spPr>
              <a:xfrm>
                <a:off x="628650" y="892629"/>
                <a:ext cx="7886700" cy="5688924"/>
              </a:xfrm>
              <a:blipFill>
                <a:blip r:embed="rId2"/>
                <a:stretch>
                  <a:fillRect l="-482" t="-891" b="-12472"/>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7F57C7FF-1393-3742-81C3-D7C8D4394272}"/>
              </a:ext>
            </a:extLst>
          </p:cNvPr>
          <p:cNvSpPr>
            <a:spLocks noGrp="1"/>
          </p:cNvSpPr>
          <p:nvPr>
            <p:ph type="sldNum" sz="quarter" idx="12"/>
          </p:nvPr>
        </p:nvSpPr>
        <p:spPr/>
        <p:txBody>
          <a:bodyPr/>
          <a:lstStyle/>
          <a:p>
            <a:fld id="{C25AE2B1-4FEA-8644-8EB7-FD815BDC330B}" type="slidenum">
              <a:rPr lang="ru-RU" smtClean="0"/>
              <a:t>15</a:t>
            </a:fld>
            <a:endParaRPr lang="ru-RU"/>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5D6472A4-DA51-9844-A033-4798B28DEBCC}"/>
                  </a:ext>
                </a:extLst>
              </p:cNvPr>
              <p:cNvSpPr txBox="1"/>
              <p:nvPr/>
            </p:nvSpPr>
            <p:spPr>
              <a:xfrm>
                <a:off x="329610" y="4089986"/>
                <a:ext cx="1860697" cy="2631490"/>
              </a:xfrm>
              <a:prstGeom prst="rect">
                <a:avLst/>
              </a:prstGeom>
              <a:noFill/>
            </p:spPr>
            <p:txBody>
              <a:bodyPr wrap="square" rtlCol="0">
                <a:spAutoFit/>
              </a:bodyPr>
              <a:lstStyle/>
              <a:p>
                <a:r>
                  <a:rPr lang="ru-RU" sz="1100" dirty="0">
                    <a:effectLst/>
                    <a:latin typeface="Aptos" panose="020B0004020202020204" pitchFamily="34" charset="0"/>
                    <a:ea typeface="Aptos" panose="020B0004020202020204" pitchFamily="34" charset="0"/>
                    <a:cs typeface="Times New Roman" panose="02020603050405020304" pitchFamily="18" charset="0"/>
                  </a:rPr>
                  <a:t>Обратите внимание, что среднее значение </a:t>
                </a:r>
                <a14:m>
                  <m:oMath xmlns:m="http://schemas.openxmlformats.org/officeDocument/2006/math">
                    <m:sSub>
                      <m:sSubPr>
                        <m:ctrlPr>
                          <a:rPr lang="ru-RU" sz="1100" i="1">
                            <a:effectLst/>
                            <a:latin typeface="Cambria Math" panose="02040503050406030204" pitchFamily="18" charset="0"/>
                          </a:rPr>
                        </m:ctrlPr>
                      </m:sSubPr>
                      <m:e>
                        <m:r>
                          <a:rPr lang="ru-RU" sz="11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1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100" dirty="0">
                    <a:effectLst/>
                    <a:latin typeface="Aptos" panose="020B0004020202020204" pitchFamily="34" charset="0"/>
                    <a:ea typeface="Aptos" panose="020B0004020202020204" pitchFamily="34" charset="0"/>
                    <a:cs typeface="Times New Roman" panose="02020603050405020304" pitchFamily="18" charset="0"/>
                  </a:rPr>
                  <a:t>для </a:t>
                </a:r>
                <a14:m>
                  <m:oMath xmlns:m="http://schemas.openxmlformats.org/officeDocument/2006/math">
                    <m:r>
                      <a:rPr lang="ru-RU" sz="1100" i="1">
                        <a:effectLst/>
                        <a:latin typeface="Cambria Math" panose="02040503050406030204" pitchFamily="18" charset="0"/>
                        <a:ea typeface="Aptos" panose="020B0004020202020204" pitchFamily="34" charset="0"/>
                        <a:cs typeface="Times New Roman" panose="02020603050405020304" pitchFamily="18" charset="0"/>
                      </a:rPr>
                      <m:t>𝑘</m:t>
                    </m:r>
                  </m:oMath>
                </a14:m>
                <a:r>
                  <a:rPr lang="ru-RU" sz="1100" dirty="0">
                    <a:effectLst/>
                    <a:latin typeface="Aptos" panose="020B0004020202020204" pitchFamily="34" charset="0"/>
                    <a:ea typeface="Aptos" panose="020B0004020202020204" pitchFamily="34" charset="0"/>
                    <a:cs typeface="Times New Roman" panose="02020603050405020304" pitchFamily="18" charset="0"/>
                  </a:rPr>
                  <a:t>-го </a:t>
                </a:r>
                <a:r>
                  <a:rPr lang="ru-RU" sz="1100" dirty="0" err="1">
                    <a:effectLst/>
                    <a:latin typeface="Aptos" panose="020B0004020202020204" pitchFamily="34" charset="0"/>
                    <a:ea typeface="Aptos" panose="020B0004020202020204" pitchFamily="34" charset="0"/>
                    <a:cs typeface="Times New Roman" panose="02020603050405020304" pitchFamily="18" charset="0"/>
                  </a:rPr>
                  <a:t>гауссовского</a:t>
                </a:r>
                <a:r>
                  <a:rPr lang="ru-RU" sz="1100" dirty="0">
                    <a:effectLst/>
                    <a:latin typeface="Aptos" panose="020B0004020202020204" pitchFamily="34" charset="0"/>
                    <a:ea typeface="Aptos" panose="020B0004020202020204" pitchFamily="34" charset="0"/>
                    <a:cs typeface="Times New Roman" panose="02020603050405020304" pitchFamily="18" charset="0"/>
                  </a:rPr>
                  <a:t> компонента получается путем взятия взвешенного среднего значения всех точек в наборе данных, в котором весовой коэффициент для точки данных </a:t>
                </a:r>
                <a14:m>
                  <m:oMath xmlns:m="http://schemas.openxmlformats.org/officeDocument/2006/math">
                    <m:sSub>
                      <m:sSubPr>
                        <m:ctrlPr>
                          <a:rPr lang="ru-RU" sz="1100" i="1">
                            <a:effectLst/>
                            <a:latin typeface="Cambria Math" panose="02040503050406030204" pitchFamily="18" charset="0"/>
                          </a:rPr>
                        </m:ctrlPr>
                      </m:sSubPr>
                      <m:e>
                        <m:r>
                          <a:rPr lang="ru-RU" sz="11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100" i="1">
                            <a:effectLst/>
                            <a:latin typeface="Cambria Math" panose="02040503050406030204" pitchFamily="18" charset="0"/>
                            <a:ea typeface="Aptos" panose="020B0004020202020204" pitchFamily="34" charset="0"/>
                            <a:cs typeface="Times New Roman" panose="02020603050405020304" pitchFamily="18" charset="0"/>
                          </a:rPr>
                          <m:t>𝑛</m:t>
                        </m:r>
                      </m:sub>
                    </m:sSub>
                  </m:oMath>
                </a14:m>
                <a:r>
                  <a:rPr lang="ru-RU" sz="1100" dirty="0">
                    <a:effectLst/>
                    <a:latin typeface="Aptos" panose="020B0004020202020204" pitchFamily="34" charset="0"/>
                    <a:ea typeface="Aptos" panose="020B0004020202020204" pitchFamily="34" charset="0"/>
                    <a:cs typeface="Times New Roman" panose="02020603050405020304" pitchFamily="18" charset="0"/>
                  </a:rPr>
                  <a:t>задается апостериорной вероятностью </a:t>
                </a:r>
                <a14:m>
                  <m:oMath xmlns:m="http://schemas.openxmlformats.org/officeDocument/2006/math">
                    <m:r>
                      <a:rPr lang="ru-RU" sz="1100" i="1">
                        <a:effectLst/>
                        <a:latin typeface="Cambria Math" panose="02040503050406030204" pitchFamily="18" charset="0"/>
                        <a:ea typeface="Aptos" panose="020B0004020202020204" pitchFamily="34" charset="0"/>
                        <a:cs typeface="Times New Roman" panose="02020603050405020304" pitchFamily="18" charset="0"/>
                      </a:rPr>
                      <m:t>𝛾</m:t>
                    </m:r>
                    <m:d>
                      <m:dPr>
                        <m:ctrlPr>
                          <a:rPr lang="ru-RU" sz="11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100" i="1">
                                <a:effectLst/>
                                <a:latin typeface="Cambria Math" panose="02040503050406030204" pitchFamily="18" charset="0"/>
                              </a:rPr>
                            </m:ctrlPr>
                          </m:sSubPr>
                          <m:e>
                            <m:r>
                              <a:rPr lang="ru-RU" sz="11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100" i="1">
                                <a:effectLst/>
                                <a:latin typeface="Cambria Math" panose="02040503050406030204" pitchFamily="18" charset="0"/>
                                <a:ea typeface="Aptos" panose="020B0004020202020204" pitchFamily="34" charset="0"/>
                                <a:cs typeface="Times New Roman" panose="02020603050405020304" pitchFamily="18" charset="0"/>
                              </a:rPr>
                              <m:t>𝑛𝑘</m:t>
                            </m:r>
                          </m:sub>
                        </m:sSub>
                      </m:e>
                    </m:d>
                    <m:r>
                      <a:rPr lang="ru-RU" sz="1100" b="0" i="1" smtClean="0">
                        <a:effectLst/>
                        <a:latin typeface="Cambria Math" panose="02040503050406030204" pitchFamily="18" charset="0"/>
                        <a:ea typeface="Aptos" panose="020B0004020202020204" pitchFamily="34" charset="0"/>
                        <a:cs typeface="Times New Roman" panose="02020603050405020304" pitchFamily="18" charset="0"/>
                      </a:rPr>
                      <m:t> </m:t>
                    </m:r>
                  </m:oMath>
                </a14:m>
                <a:r>
                  <a:rPr lang="ru-RU" sz="1100" dirty="0">
                    <a:effectLst/>
                    <a:latin typeface="Aptos" panose="020B0004020202020204" pitchFamily="34" charset="0"/>
                    <a:ea typeface="Aptos" panose="020B0004020202020204" pitchFamily="34" charset="0"/>
                    <a:cs typeface="Times New Roman" panose="02020603050405020304" pitchFamily="18" charset="0"/>
                  </a:rPr>
                  <a:t>того, что компонент </a:t>
                </a:r>
                <a14:m>
                  <m:oMath xmlns:m="http://schemas.openxmlformats.org/officeDocument/2006/math">
                    <m:r>
                      <a:rPr lang="ru-RU" sz="1100" i="1">
                        <a:effectLst/>
                        <a:latin typeface="Cambria Math" panose="02040503050406030204" pitchFamily="18" charset="0"/>
                        <a:ea typeface="Aptos" panose="020B0004020202020204" pitchFamily="34" charset="0"/>
                        <a:cs typeface="Times New Roman" panose="02020603050405020304" pitchFamily="18" charset="0"/>
                      </a:rPr>
                      <m:t>𝑘</m:t>
                    </m:r>
                  </m:oMath>
                </a14:m>
                <a:r>
                  <a:rPr lang="ru-RU" sz="1100" dirty="0">
                    <a:effectLst/>
                    <a:latin typeface="Aptos" panose="020B0004020202020204" pitchFamily="34" charset="0"/>
                    <a:ea typeface="Aptos" panose="020B0004020202020204" pitchFamily="34" charset="0"/>
                    <a:cs typeface="Times New Roman" panose="02020603050405020304" pitchFamily="18" charset="0"/>
                  </a:rPr>
                  <a:t> был ответственен за генерацию </a:t>
                </a:r>
                <a14:m>
                  <m:oMath xmlns:m="http://schemas.openxmlformats.org/officeDocument/2006/math">
                    <m:sSub>
                      <m:sSubPr>
                        <m:ctrlPr>
                          <a:rPr lang="ru-RU" sz="1100" i="1">
                            <a:effectLst/>
                            <a:latin typeface="Cambria Math" panose="02040503050406030204" pitchFamily="18" charset="0"/>
                          </a:rPr>
                        </m:ctrlPr>
                      </m:sSubPr>
                      <m:e>
                        <m:r>
                          <a:rPr lang="ru-RU" sz="11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100" i="1">
                            <a:effectLst/>
                            <a:latin typeface="Cambria Math" panose="02040503050406030204" pitchFamily="18" charset="0"/>
                            <a:ea typeface="Aptos" panose="020B0004020202020204" pitchFamily="34" charset="0"/>
                            <a:cs typeface="Times New Roman" panose="02020603050405020304" pitchFamily="18" charset="0"/>
                          </a:rPr>
                          <m:t>𝑛</m:t>
                        </m:r>
                      </m:sub>
                    </m:sSub>
                  </m:oMath>
                </a14:m>
                <a:r>
                  <a:rPr lang="ru-RU" sz="1100" dirty="0">
                    <a:effectLst/>
                    <a:latin typeface="Aptos" panose="020B0004020202020204" pitchFamily="34" charset="0"/>
                    <a:ea typeface="Aptos" panose="020B0004020202020204" pitchFamily="34" charset="0"/>
                    <a:cs typeface="Times New Roman" panose="02020603050405020304" pitchFamily="18" charset="0"/>
                  </a:rPr>
                  <a:t>.</a:t>
                </a:r>
                <a:r>
                  <a:rPr lang="ru-RU" sz="1100" dirty="0">
                    <a:effectLst/>
                  </a:rPr>
                  <a:t> </a:t>
                </a:r>
                <a:endParaRPr lang="ru-RU" sz="1100" dirty="0"/>
              </a:p>
            </p:txBody>
          </p:sp>
        </mc:Choice>
        <mc:Fallback xmlns="">
          <p:sp>
            <p:nvSpPr>
              <p:cNvPr id="5" name="TextBox 4">
                <a:extLst>
                  <a:ext uri="{FF2B5EF4-FFF2-40B4-BE49-F238E27FC236}">
                    <a16:creationId xmlns:a16="http://schemas.microsoft.com/office/drawing/2014/main" id="{5D6472A4-DA51-9844-A033-4798B28DEBCC}"/>
                  </a:ext>
                </a:extLst>
              </p:cNvPr>
              <p:cNvSpPr txBox="1">
                <a:spLocks noRot="1" noChangeAspect="1" noMove="1" noResize="1" noEditPoints="1" noAdjustHandles="1" noChangeArrowheads="1" noChangeShapeType="1" noTextEdit="1"/>
              </p:cNvSpPr>
              <p:nvPr/>
            </p:nvSpPr>
            <p:spPr>
              <a:xfrm>
                <a:off x="329610" y="4089986"/>
                <a:ext cx="1860697" cy="2631490"/>
              </a:xfrm>
              <a:prstGeom prst="rect">
                <a:avLst/>
              </a:prstGeom>
              <a:blipFill>
                <a:blip r:embed="rId3"/>
                <a:stretch>
                  <a:fillRect r="-676" b="-481"/>
                </a:stretch>
              </a:blipFill>
            </p:spPr>
            <p:txBody>
              <a:bodyPr/>
              <a:lstStyle/>
              <a:p>
                <a:r>
                  <a:rPr lang="ru-RU">
                    <a:noFill/>
                  </a:rPr>
                  <a:t> </a:t>
                </a:r>
              </a:p>
            </p:txBody>
          </p:sp>
        </mc:Fallback>
      </mc:AlternateContent>
    </p:spTree>
    <p:extLst>
      <p:ext uri="{BB962C8B-B14F-4D97-AF65-F5344CB8AC3E}">
        <p14:creationId xmlns:p14="http://schemas.microsoft.com/office/powerpoint/2010/main" val="24397162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F76CA3-D960-6B42-998F-1E3C94694F84}"/>
              </a:ext>
            </a:extLst>
          </p:cNvPr>
          <p:cNvSpPr>
            <a:spLocks noGrp="1"/>
          </p:cNvSpPr>
          <p:nvPr>
            <p:ph type="title"/>
          </p:nvPr>
        </p:nvSpPr>
        <p:spPr>
          <a:xfrm>
            <a:off x="628650" y="78600"/>
            <a:ext cx="7886700" cy="602437"/>
          </a:xfrm>
        </p:spPr>
        <p:txBody>
          <a:bodyPr>
            <a:normAutofit fontScale="90000"/>
          </a:bodyPr>
          <a:lstStyle/>
          <a:p>
            <a:r>
              <a:rPr lang="en" dirty="0"/>
              <a:t>EM </a:t>
            </a:r>
            <a:r>
              <a:rPr lang="ru-RU" dirty="0"/>
              <a:t>для гауссовых смесей</a:t>
            </a:r>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061B3260-4FEF-EE4C-862C-81BBA547290E}"/>
                  </a:ext>
                </a:extLst>
              </p:cNvPr>
              <p:cNvSpPr>
                <a:spLocks noGrp="1"/>
              </p:cNvSpPr>
              <p:nvPr>
                <p:ph idx="1"/>
              </p:nvPr>
            </p:nvSpPr>
            <p:spPr>
              <a:xfrm>
                <a:off x="628650" y="839972"/>
                <a:ext cx="7886700" cy="5881504"/>
              </a:xfrm>
            </p:spPr>
            <p:txBody>
              <a:bodyPr>
                <a:normAutofit fontScale="85000" lnSpcReduction="10000"/>
              </a:bodyPr>
              <a:lstStyle/>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Далее, устанавливая производную логарифмического правдоподобия по отношению к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нулю и используя результат для решения задачи максимального правдоподобия для ковариационной матрицы одного </a:t>
                </a:r>
                <a:r>
                  <a:rPr lang="ru-RU" sz="1800" dirty="0" err="1">
                    <a:effectLst/>
                    <a:latin typeface="Aptos" panose="020B0004020202020204" pitchFamily="34" charset="0"/>
                    <a:ea typeface="Aptos" panose="020B0004020202020204" pitchFamily="34" charset="0"/>
                    <a:cs typeface="Times New Roman" panose="02020603050405020304" pitchFamily="18" charset="0"/>
                  </a:rPr>
                  <a:t>гауссовского</a:t>
                </a:r>
                <a:r>
                  <a:rPr lang="ru-RU" sz="1800" dirty="0">
                    <a:effectLst/>
                    <a:latin typeface="Aptos" panose="020B0004020202020204" pitchFamily="34" charset="0"/>
                    <a:ea typeface="Aptos" panose="020B0004020202020204" pitchFamily="34" charset="0"/>
                    <a:cs typeface="Times New Roman" panose="02020603050405020304" pitchFamily="18" charset="0"/>
                  </a:rPr>
                  <a:t> распределения, получаем,</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r>
                        <m:rPr>
                          <m:sty m:val="p"/>
                        </m:rPr>
                        <a:rPr lang="ru-RU" sz="1800">
                          <a:effectLst/>
                          <a:latin typeface="Cambria Math" panose="02040503050406030204" pitchFamily="18" charset="0"/>
                          <a:ea typeface="Aptos" panose="020B0004020202020204" pitchFamily="34" charset="0"/>
                          <a:cs typeface="Times New Roman" panose="02020603050405020304" pitchFamily="18" charset="0"/>
                        </a:rPr>
                        <m:t>ln</m:t>
                      </m:r>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𝛑</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𝐙</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0&amp;</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e>
                      </m:nary>
                      <m:r>
                        <m:rPr>
                          <m:sty m:val="p"/>
                        </m:rPr>
                        <a:rPr lang="ru-RU" sz="1800">
                          <a:effectLst/>
                          <a:latin typeface="Cambria Math" panose="02040503050406030204" pitchFamily="18" charset="0"/>
                          <a:ea typeface="Aptos" panose="020B0004020202020204" pitchFamily="34" charset="0"/>
                          <a:cs typeface="Times New Roman" panose="02020603050405020304" pitchFamily="18" charset="0"/>
                        </a:rPr>
                        <m:t>ln</m:t>
                      </m:r>
                      <m:d>
                        <m:dPr>
                          <m:begChr m:val="{"/>
                          <m:endChr m:val="}"/>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e>
                      </m:d>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i="1">
                                  <a:effectLst/>
                                  <a:latin typeface="Cambria Math" panose="02040503050406030204" pitchFamily="18" charset="0"/>
                                  <a:ea typeface="Aptos" panose="020B0004020202020204" pitchFamily="34" charset="0"/>
                                  <a:cs typeface="Times New Roman" panose="02020603050405020304" pitchFamily="18" charset="0"/>
                                </a:rPr>
                                <m:t>1</m:t>
                              </m:r>
                            </m:num>
                            <m:den>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d>
                                <m:d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e>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d>
                            </m:den>
                          </m:f>
                        </m:e>
                      </m:nary>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d>
                        <m:d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e>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d>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i="1">
                                  <a:effectLst/>
                                  <a:latin typeface="Cambria Math" panose="02040503050406030204" pitchFamily="18" charset="0"/>
                                  <a:ea typeface="Aptos" panose="020B0004020202020204" pitchFamily="34" charset="0"/>
                                  <a:cs typeface="Times New Roman" panose="02020603050405020304" pitchFamily="18" charset="0"/>
                                </a:rPr>
                                <m:t>1</m:t>
                              </m:r>
                            </m:num>
                            <m:den>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d>
                                <m:d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e>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d>
                            </m:den>
                          </m:f>
                        </m:e>
                      </m:nary>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d>
                        <m:d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e>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e>
                      </m:d>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limUpp>
                        <m:limUp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limUp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lim>
                          <m:r>
                            <a:rPr lang="ru-RU" sz="1800">
                              <a:effectLst/>
                              <a:latin typeface="Cambria Math" panose="02040503050406030204" pitchFamily="18" charset="0"/>
                              <a:ea typeface="Aptos" panose="020B0004020202020204" pitchFamily="34" charset="0"/>
                              <a:cs typeface="Times New Roman" panose="02020603050405020304" pitchFamily="18" charset="0"/>
                            </a:rPr>
                            <m:t>(</m:t>
                          </m:r>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i="1">
                                  <a:effectLst/>
                                  <a:latin typeface="Cambria Math" panose="02040503050406030204" pitchFamily="18" charset="0"/>
                                  <a:ea typeface="Aptos" panose="020B0004020202020204" pitchFamily="34" charset="0"/>
                                  <a:cs typeface="Times New Roman" panose="02020603050405020304" pitchFamily="18" charset="0"/>
                                </a:rPr>
                                <m:t>𝑒</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sup>
                          </m:sSup>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m:t>
                              </m:r>
                            </m:sup>
                          </m:sSup>
                          <m:r>
                            <a:rPr lang="ru-RU" sz="1800">
                              <a:effectLst/>
                              <a:latin typeface="Cambria Math" panose="02040503050406030204" pitchFamily="18" charset="0"/>
                              <a:ea typeface="Aptos" panose="020B0004020202020204" pitchFamily="34" charset="0"/>
                              <a:cs typeface="Times New Roman" panose="02020603050405020304" pitchFamily="18" charset="0"/>
                            </a:rPr>
                            <m:t>=</m:t>
                          </m:r>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i="1">
                                  <a:effectLst/>
                                  <a:latin typeface="Cambria Math" panose="02040503050406030204" pitchFamily="18" charset="0"/>
                                  <a:ea typeface="Aptos" panose="020B0004020202020204" pitchFamily="34" charset="0"/>
                                  <a:cs typeface="Times New Roman" panose="02020603050405020304" pitchFamily="18" charset="0"/>
                                </a:rPr>
                                <m:t>𝑒</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sup>
                          </m:sSup>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m:t>
                              </m:r>
                            </m:sup>
                          </m:sSup>
                        </m:lim>
                      </m:limUpp>
                      <m:r>
                        <a:rPr lang="ru-RU" sz="1800" i="1">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d>
                                <m:d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e>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e>
                              </m:d>
                            </m:num>
                            <m:den>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d>
                                <m:d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e>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d>
                            </m:den>
                          </m:f>
                        </m:e>
                      </m:nary>
                      <m:d>
                        <m:d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𝑇</m:t>
                              </m:r>
                            </m:sup>
                          </m:sSup>
                        </m:e>
                      </m:d>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d>
                        <m:d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d>
                      <m:d>
                        <m:d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𝑇</m:t>
                              </m:r>
                            </m:sup>
                          </m:sSup>
                        </m:e>
                      </m:d>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𝑇</m:t>
                          </m:r>
                        </m:sup>
                      </m:sSup>
                      <m:r>
                        <a:rPr lang="ru-RU" sz="1800" i="1">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i="1">
                              <a:effectLst/>
                              <a:latin typeface="Cambria Math" panose="02040503050406030204" pitchFamily="18" charset="0"/>
                              <a:ea typeface="Aptos" panose="020B0004020202020204" pitchFamily="34" charset="0"/>
                              <a:cs typeface="Times New Roman" panose="02020603050405020304" pitchFamily="18" charset="0"/>
                            </a:rPr>
                            <m:t>1</m:t>
                          </m:r>
                        </m:num>
                        <m:den>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d>
                            <m:d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d>
                        </m:den>
                      </m:f>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𝑇</m:t>
                          </m:r>
                        </m:sup>
                      </m:sSup>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ru-RU" dirty="0"/>
              </a:p>
            </p:txBody>
          </p:sp>
        </mc:Choice>
        <mc:Fallback xmlns="">
          <p:sp>
            <p:nvSpPr>
              <p:cNvPr id="3" name="Объект 2">
                <a:extLst>
                  <a:ext uri="{FF2B5EF4-FFF2-40B4-BE49-F238E27FC236}">
                    <a16:creationId xmlns:a16="http://schemas.microsoft.com/office/drawing/2014/main" id="{061B3260-4FEF-EE4C-862C-81BBA547290E}"/>
                  </a:ext>
                </a:extLst>
              </p:cNvPr>
              <p:cNvSpPr>
                <a:spLocks noGrp="1" noRot="1" noChangeAspect="1" noMove="1" noResize="1" noEditPoints="1" noAdjustHandles="1" noChangeArrowheads="1" noChangeShapeType="1" noTextEdit="1"/>
              </p:cNvSpPr>
              <p:nvPr>
                <p:ph idx="1"/>
              </p:nvPr>
            </p:nvSpPr>
            <p:spPr>
              <a:xfrm>
                <a:off x="628650" y="839972"/>
                <a:ext cx="7886700" cy="5881504"/>
              </a:xfrm>
              <a:blipFill>
                <a:blip r:embed="rId2"/>
                <a:stretch>
                  <a:fillRect l="-322" t="-1293" b="-14655"/>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D1FEC1CB-17E2-EE48-9D13-B1561F213FD2}"/>
              </a:ext>
            </a:extLst>
          </p:cNvPr>
          <p:cNvSpPr>
            <a:spLocks noGrp="1"/>
          </p:cNvSpPr>
          <p:nvPr>
            <p:ph type="sldNum" sz="quarter" idx="12"/>
          </p:nvPr>
        </p:nvSpPr>
        <p:spPr/>
        <p:txBody>
          <a:bodyPr/>
          <a:lstStyle/>
          <a:p>
            <a:fld id="{C25AE2B1-4FEA-8644-8EB7-FD815BDC330B}" type="slidenum">
              <a:rPr lang="ru-RU" smtClean="0"/>
              <a:t>16</a:t>
            </a:fld>
            <a:endParaRPr lang="ru-RU"/>
          </a:p>
        </p:txBody>
      </p:sp>
    </p:spTree>
    <p:extLst>
      <p:ext uri="{BB962C8B-B14F-4D97-AF65-F5344CB8AC3E}">
        <p14:creationId xmlns:p14="http://schemas.microsoft.com/office/powerpoint/2010/main" val="1423600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F76CA3-D960-6B42-998F-1E3C94694F84}"/>
              </a:ext>
            </a:extLst>
          </p:cNvPr>
          <p:cNvSpPr>
            <a:spLocks noGrp="1"/>
          </p:cNvSpPr>
          <p:nvPr>
            <p:ph type="title"/>
          </p:nvPr>
        </p:nvSpPr>
        <p:spPr>
          <a:xfrm>
            <a:off x="628650" y="78600"/>
            <a:ext cx="7886700" cy="602437"/>
          </a:xfrm>
        </p:spPr>
        <p:txBody>
          <a:bodyPr>
            <a:normAutofit fontScale="90000"/>
          </a:bodyPr>
          <a:lstStyle/>
          <a:p>
            <a:r>
              <a:rPr lang="en" dirty="0"/>
              <a:t>EM </a:t>
            </a:r>
            <a:r>
              <a:rPr lang="ru-RU" dirty="0"/>
              <a:t>для гауссовых смесей</a:t>
            </a:r>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061B3260-4FEF-EE4C-862C-81BBA547290E}"/>
                  </a:ext>
                </a:extLst>
              </p:cNvPr>
              <p:cNvSpPr>
                <a:spLocks noGrp="1"/>
              </p:cNvSpPr>
              <p:nvPr>
                <p:ph idx="1"/>
              </p:nvPr>
            </p:nvSpPr>
            <p:spPr>
              <a:xfrm>
                <a:off x="628650" y="839972"/>
                <a:ext cx="7886700" cy="5881504"/>
              </a:xfrm>
            </p:spPr>
            <p:txBody>
              <a:bodyPr>
                <a:normAutofit/>
              </a:bodyPr>
              <a:lstStyle/>
              <a:p>
                <a:pPr marL="0" indent="0">
                  <a:spcBef>
                    <a:spcPts val="900"/>
                  </a:spcBef>
                  <a:spcAft>
                    <a:spcPts val="900"/>
                  </a:spcAft>
                  <a:buNone/>
                </a:pPr>
                <a:r>
                  <a:rPr lang="ru-RU" sz="1800" dirty="0">
                    <a:latin typeface="Aptos" panose="020B0004020202020204" pitchFamily="34" charset="0"/>
                    <a:ea typeface="Aptos" panose="020B0004020202020204" pitchFamily="34" charset="0"/>
                    <a:cs typeface="Times New Roman" panose="02020603050405020304" pitchFamily="18" charset="0"/>
                  </a:rPr>
                  <a:t>П</a:t>
                </a:r>
                <a:r>
                  <a:rPr lang="ru-RU" sz="1800" dirty="0">
                    <a:effectLst/>
                    <a:latin typeface="Aptos" panose="020B0004020202020204" pitchFamily="34" charset="0"/>
                    <a:ea typeface="Aptos" panose="020B0004020202020204" pitchFamily="34" charset="0"/>
                    <a:cs typeface="Times New Roman" panose="02020603050405020304" pitchFamily="18" charset="0"/>
                  </a:rPr>
                  <a:t>риравнивание производной логарифмического правдоподобия по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к нулю требует соблюдения ограничения (сумма коэффициентов смешивания должна быть равна единице). Этого можно добиться, используя множитель Лагранжа и </a:t>
                </a:r>
                <a:r>
                  <a:rPr lang="ru-RU" sz="1800" dirty="0" err="1">
                    <a:effectLst/>
                    <a:latin typeface="Aptos" panose="020B0004020202020204" pitchFamily="34" charset="0"/>
                    <a:ea typeface="Aptos" panose="020B0004020202020204" pitchFamily="34" charset="0"/>
                    <a:cs typeface="Times New Roman" panose="02020603050405020304" pitchFamily="18" charset="0"/>
                  </a:rPr>
                  <a:t>максимизируя</a:t>
                </a:r>
                <a:r>
                  <a:rPr lang="ru-RU" sz="1800" dirty="0">
                    <a:effectLst/>
                    <a:latin typeface="Aptos" panose="020B0004020202020204" pitchFamily="34" charset="0"/>
                    <a:ea typeface="Aptos" panose="020B0004020202020204" pitchFamily="34" charset="0"/>
                    <a:cs typeface="Times New Roman" panose="02020603050405020304" pitchFamily="18" charset="0"/>
                  </a:rPr>
                  <a:t> его, что даёт:</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smtClean="0">
                              <a:effectLst/>
                              <a:latin typeface="Cambria Math" panose="02040503050406030204" pitchFamily="18" charset="0"/>
                              <a:ea typeface="Cambria Math" panose="02040503050406030204" pitchFamily="18"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num>
                        <m:den>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den>
                      </m:f>
                      <m:r>
                        <a:rPr lang="en-US" sz="1800" b="0" i="1" smtClean="0">
                          <a:effectLst/>
                          <a:latin typeface="Cambria Math" panose="02040503050406030204" pitchFamily="18" charset="0"/>
                          <a:ea typeface="Aptos" panose="020B0004020202020204" pitchFamily="34" charset="0"/>
                          <a:cs typeface="Times New Roman" panose="02020603050405020304" pitchFamily="18" charset="0"/>
                        </a:rPr>
                        <m:t>,</m:t>
                      </m: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latin typeface="Aptos" panose="020B0004020202020204" pitchFamily="34" charset="0"/>
                    <a:ea typeface="Aptos" panose="020B0004020202020204" pitchFamily="34" charset="0"/>
                    <a:cs typeface="Times New Roman" panose="02020603050405020304" pitchFamily="18" charset="0"/>
                  </a:rPr>
                  <a:t>г</a:t>
                </a:r>
                <a:r>
                  <a:rPr lang="ru-RU" sz="1800" dirty="0">
                    <a:effectLst/>
                    <a:latin typeface="Aptos" panose="020B0004020202020204" pitchFamily="34" charset="0"/>
                    <a:ea typeface="Aptos" panose="020B0004020202020204" pitchFamily="34" charset="0"/>
                    <a:cs typeface="Times New Roman" panose="02020603050405020304" pitchFamily="18" charset="0"/>
                  </a:rPr>
                  <a:t>де </a:t>
                </a:r>
                <a14:m>
                  <m:oMath xmlns:m="http://schemas.openxmlformats.org/officeDocument/2006/math">
                    <m:sSub>
                      <m:sSubPr>
                        <m:ctrlPr>
                          <a:rPr lang="ru-RU" sz="1400" i="1">
                            <a:latin typeface="Cambria Math" panose="02040503050406030204" pitchFamily="18" charset="0"/>
                            <a:ea typeface="Aptos" panose="020B0004020202020204" pitchFamily="34" charset="0"/>
                            <a:cs typeface="Times New Roman" panose="02020603050405020304" pitchFamily="18" charset="0"/>
                          </a:rPr>
                        </m:ctrlPr>
                      </m:sSubPr>
                      <m:e>
                        <m:r>
                          <a:rPr lang="ru-RU" sz="1400" i="1">
                            <a:latin typeface="Cambria Math" panose="02040503050406030204" pitchFamily="18" charset="0"/>
                            <a:ea typeface="Aptos" panose="020B0004020202020204" pitchFamily="34" charset="0"/>
                            <a:cs typeface="Times New Roman" panose="02020603050405020304" pitchFamily="18" charset="0"/>
                          </a:rPr>
                          <m:t>𝑁</m:t>
                        </m:r>
                      </m:e>
                      <m:sub>
                        <m:r>
                          <a:rPr lang="ru-RU" sz="1400" i="1">
                            <a:latin typeface="Cambria Math" panose="02040503050406030204" pitchFamily="18" charset="0"/>
                            <a:ea typeface="Aptos" panose="020B0004020202020204" pitchFamily="34" charset="0"/>
                            <a:cs typeface="Times New Roman" panose="02020603050405020304" pitchFamily="18" charset="0"/>
                          </a:rPr>
                          <m:t>𝑘</m:t>
                        </m:r>
                      </m:sub>
                    </m:sSub>
                    <m:r>
                      <a:rPr lang="en-US" sz="1400" b="0" i="1" smtClean="0">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400" i="1" smtClean="0">
                            <a:effectLst/>
                            <a:latin typeface="Cambria Math" panose="02040503050406030204" pitchFamily="18" charset="0"/>
                          </a:rPr>
                        </m:ctrlPr>
                      </m:naryPr>
                      <m:sub>
                        <m:r>
                          <a:rPr lang="ru-RU" sz="2000" i="1">
                            <a:effectLst/>
                            <a:latin typeface="Cambria Math" panose="02040503050406030204" pitchFamily="18" charset="0"/>
                            <a:ea typeface="Aptos" panose="020B0004020202020204" pitchFamily="34" charset="0"/>
                            <a:cs typeface="Times New Roman" panose="02020603050405020304" pitchFamily="18" charset="0"/>
                          </a:rPr>
                          <m:t>𝑛</m:t>
                        </m:r>
                        <m:r>
                          <a:rPr lang="ru-RU" sz="2000">
                            <a:effectLst/>
                            <a:latin typeface="Cambria Math" panose="02040503050406030204" pitchFamily="18" charset="0"/>
                            <a:ea typeface="Aptos" panose="020B0004020202020204" pitchFamily="34" charset="0"/>
                            <a:cs typeface="Times New Roman" panose="02020603050405020304" pitchFamily="18" charset="0"/>
                          </a:rPr>
                          <m:t>=</m:t>
                        </m:r>
                        <m:r>
                          <a:rPr lang="ru-RU" sz="20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20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2000" i="1">
                            <a:effectLst/>
                            <a:latin typeface="Cambria Math" panose="02040503050406030204" pitchFamily="18" charset="0"/>
                            <a:ea typeface="Aptos" panose="020B0004020202020204" pitchFamily="34" charset="0"/>
                            <a:cs typeface="Times New Roman" panose="02020603050405020304" pitchFamily="18" charset="0"/>
                          </a:rPr>
                          <m:t>𝛾</m:t>
                        </m:r>
                      </m:e>
                    </m:nary>
                    <m:d>
                      <m:dPr>
                        <m:ctrlPr>
                          <a:rPr lang="ru-RU" sz="1400" i="1">
                            <a:effectLst/>
                            <a:latin typeface="Cambria Math" panose="02040503050406030204" pitchFamily="18" charset="0"/>
                          </a:rPr>
                        </m:ctrlPr>
                      </m:dPr>
                      <m:e>
                        <m:sSub>
                          <m:sSubPr>
                            <m:ctrlPr>
                              <a:rPr lang="ru-RU" sz="1400" i="1">
                                <a:effectLst/>
                                <a:latin typeface="Cambria Math" panose="02040503050406030204" pitchFamily="18" charset="0"/>
                              </a:rPr>
                            </m:ctrlPr>
                          </m:sSubPr>
                          <m:e>
                            <m:r>
                              <a:rPr lang="ru-RU" sz="20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2000" i="1">
                                <a:effectLst/>
                                <a:latin typeface="Cambria Math" panose="02040503050406030204" pitchFamily="18" charset="0"/>
                                <a:ea typeface="Aptos" panose="020B0004020202020204" pitchFamily="34" charset="0"/>
                                <a:cs typeface="Times New Roman" panose="02020603050405020304" pitchFamily="18" charset="0"/>
                              </a:rPr>
                              <m:t>𝑛𝑘</m:t>
                            </m:r>
                          </m:sub>
                        </m:sSub>
                      </m:e>
                    </m:d>
                    <m:r>
                      <a:rPr lang="en-US" sz="2000" b="0" i="0" smtClean="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rPr>
                  <a:t> </a:t>
                </a:r>
                <a:endParaRPr lang="ru-RU"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Обратите внимание, что эти результаты не представляют собой решение в аналитической форме для параметров модели смеси, поскольку функции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d>
                      <m:d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d>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зависят от этих параметров сложным образом. Однако эти результаты предлагают простую итеративную схему поиска решения, которая оказывается примером алгоритма EM для частного случая модели смеси Гаусса.</a:t>
                </a:r>
              </a:p>
              <a:p>
                <a:pPr marL="0" indent="0">
                  <a:spcBef>
                    <a:spcPts val="900"/>
                  </a:spcBef>
                  <a:spcAft>
                    <a:spcPts val="900"/>
                  </a:spcAft>
                  <a:buNone/>
                </a:pPr>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ru-RU" dirty="0"/>
              </a:p>
            </p:txBody>
          </p:sp>
        </mc:Choice>
        <mc:Fallback xmlns="">
          <p:sp>
            <p:nvSpPr>
              <p:cNvPr id="3" name="Объект 2">
                <a:extLst>
                  <a:ext uri="{FF2B5EF4-FFF2-40B4-BE49-F238E27FC236}">
                    <a16:creationId xmlns:a16="http://schemas.microsoft.com/office/drawing/2014/main" id="{061B3260-4FEF-EE4C-862C-81BBA547290E}"/>
                  </a:ext>
                </a:extLst>
              </p:cNvPr>
              <p:cNvSpPr>
                <a:spLocks noGrp="1" noRot="1" noChangeAspect="1" noMove="1" noResize="1" noEditPoints="1" noAdjustHandles="1" noChangeArrowheads="1" noChangeShapeType="1" noTextEdit="1"/>
              </p:cNvSpPr>
              <p:nvPr>
                <p:ph idx="1"/>
              </p:nvPr>
            </p:nvSpPr>
            <p:spPr>
              <a:xfrm>
                <a:off x="628650" y="839972"/>
                <a:ext cx="7886700" cy="5881504"/>
              </a:xfrm>
              <a:blipFill>
                <a:blip r:embed="rId2"/>
                <a:stretch>
                  <a:fillRect l="-643" t="-1078"/>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D1FEC1CB-17E2-EE48-9D13-B1561F213FD2}"/>
              </a:ext>
            </a:extLst>
          </p:cNvPr>
          <p:cNvSpPr>
            <a:spLocks noGrp="1"/>
          </p:cNvSpPr>
          <p:nvPr>
            <p:ph type="sldNum" sz="quarter" idx="12"/>
          </p:nvPr>
        </p:nvSpPr>
        <p:spPr/>
        <p:txBody>
          <a:bodyPr/>
          <a:lstStyle/>
          <a:p>
            <a:fld id="{C25AE2B1-4FEA-8644-8EB7-FD815BDC330B}" type="slidenum">
              <a:rPr lang="ru-RU" smtClean="0"/>
              <a:t>17</a:t>
            </a:fld>
            <a:endParaRPr lang="ru-RU"/>
          </a:p>
        </p:txBody>
      </p:sp>
    </p:spTree>
    <p:extLst>
      <p:ext uri="{BB962C8B-B14F-4D97-AF65-F5344CB8AC3E}">
        <p14:creationId xmlns:p14="http://schemas.microsoft.com/office/powerpoint/2010/main" val="578674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A12252C-E027-DC4D-ACC4-25989EFA555B}"/>
              </a:ext>
            </a:extLst>
          </p:cNvPr>
          <p:cNvSpPr>
            <a:spLocks noGrp="1"/>
          </p:cNvSpPr>
          <p:nvPr>
            <p:ph type="title"/>
          </p:nvPr>
        </p:nvSpPr>
        <p:spPr>
          <a:xfrm>
            <a:off x="628650" y="99865"/>
            <a:ext cx="7886700" cy="581172"/>
          </a:xfrm>
        </p:spPr>
        <p:txBody>
          <a:bodyPr>
            <a:normAutofit fontScale="90000"/>
          </a:bodyPr>
          <a:lstStyle/>
          <a:p>
            <a:r>
              <a:rPr lang="en" sz="3600" dirty="0"/>
              <a:t>EM</a:t>
            </a:r>
            <a:r>
              <a:rPr lang="ru-RU" sz="3600" dirty="0"/>
              <a:t>-алгоритм</a:t>
            </a:r>
            <a:r>
              <a:rPr lang="en" sz="3600" dirty="0"/>
              <a:t> </a:t>
            </a:r>
            <a:r>
              <a:rPr lang="ru-RU" sz="3600" dirty="0"/>
              <a:t>для гауссовых смесей</a:t>
            </a:r>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1030EC03-D9F0-E54C-B6A8-99CB18ADCFAA}"/>
                  </a:ext>
                </a:extLst>
              </p:cNvPr>
              <p:cNvSpPr>
                <a:spLocks noGrp="1"/>
              </p:cNvSpPr>
              <p:nvPr>
                <p:ph idx="1"/>
              </p:nvPr>
            </p:nvSpPr>
            <p:spPr>
              <a:xfrm>
                <a:off x="628650" y="829340"/>
                <a:ext cx="7886700" cy="5892136"/>
              </a:xfrm>
            </p:spPr>
            <p:txBody>
              <a:bodyPr>
                <a:normAutofit fontScale="70000" lnSpcReduction="20000"/>
              </a:bodyPr>
              <a:lstStyle/>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Сначала выбираем начальные значения для средних значений, ковариаций и коэффициентов смешивания. Затем мы чередуем два этапа обновления: этап </a:t>
                </a:r>
                <a:r>
                  <a:rPr lang="ru-RU" sz="1800" dirty="0" err="1">
                    <a:effectLst/>
                    <a:latin typeface="Aptos" panose="020B0004020202020204" pitchFamily="34" charset="0"/>
                    <a:ea typeface="Aptos" panose="020B0004020202020204" pitchFamily="34" charset="0"/>
                    <a:cs typeface="Times New Roman" panose="02020603050405020304" pitchFamily="18" charset="0"/>
                  </a:rPr>
                  <a:t>E</a:t>
                </a:r>
                <a:r>
                  <a:rPr lang="ru-RU" sz="1800" dirty="0">
                    <a:effectLst/>
                    <a:latin typeface="Aptos" panose="020B0004020202020204" pitchFamily="34" charset="0"/>
                    <a:ea typeface="Aptos" panose="020B0004020202020204" pitchFamily="34" charset="0"/>
                    <a:cs typeface="Times New Roman" panose="02020603050405020304" pitchFamily="18" charset="0"/>
                  </a:rPr>
                  <a:t> и этап </a:t>
                </a:r>
                <a:r>
                  <a:rPr lang="ru-RU" sz="1800" dirty="0" err="1">
                    <a:effectLst/>
                    <a:latin typeface="Aptos" panose="020B0004020202020204" pitchFamily="34" charset="0"/>
                    <a:ea typeface="Aptos" panose="020B0004020202020204" pitchFamily="34" charset="0"/>
                    <a:cs typeface="Times New Roman" panose="02020603050405020304" pitchFamily="18" charset="0"/>
                  </a:rPr>
                  <a:t>M</a:t>
                </a:r>
                <a:r>
                  <a:rPr lang="ru-RU" sz="1800" dirty="0">
                    <a:effectLst/>
                    <a:latin typeface="Aptos" panose="020B0004020202020204" pitchFamily="34" charset="0"/>
                    <a:ea typeface="Aptos" panose="020B0004020202020204" pitchFamily="34" charset="0"/>
                    <a:cs typeface="Times New Roman" panose="02020603050405020304" pitchFamily="18" charset="0"/>
                  </a:rPr>
                  <a:t>. На этапе </a:t>
                </a:r>
                <a:r>
                  <a:rPr lang="ru-RU" sz="1800" dirty="0" err="1">
                    <a:effectLst/>
                    <a:latin typeface="Aptos" panose="020B0004020202020204" pitchFamily="34" charset="0"/>
                    <a:ea typeface="Aptos" panose="020B0004020202020204" pitchFamily="34" charset="0"/>
                    <a:cs typeface="Times New Roman" panose="02020603050405020304" pitchFamily="18" charset="0"/>
                  </a:rPr>
                  <a:t>E</a:t>
                </a:r>
                <a:r>
                  <a:rPr lang="ru-RU" sz="1800" dirty="0">
                    <a:effectLst/>
                    <a:latin typeface="Aptos" panose="020B0004020202020204" pitchFamily="34" charset="0"/>
                    <a:ea typeface="Aptos" panose="020B0004020202020204" pitchFamily="34" charset="0"/>
                    <a:cs typeface="Times New Roman" panose="02020603050405020304" pitchFamily="18" charset="0"/>
                  </a:rPr>
                  <a:t> мы используем текущие значения параметров для оценки апостериорных вероятностей или ответственности. Затем, на этапе </a:t>
                </a:r>
                <a:r>
                  <a:rPr lang="ru-RU" sz="1800" dirty="0" err="1">
                    <a:effectLst/>
                    <a:latin typeface="Aptos" panose="020B0004020202020204" pitchFamily="34" charset="0"/>
                    <a:ea typeface="Aptos" panose="020B0004020202020204" pitchFamily="34" charset="0"/>
                    <a:cs typeface="Times New Roman" panose="02020603050405020304" pitchFamily="18" charset="0"/>
                  </a:rPr>
                  <a:t>M</a:t>
                </a:r>
                <a:r>
                  <a:rPr lang="ru-RU" sz="1800" dirty="0">
                    <a:effectLst/>
                    <a:latin typeface="Aptos" panose="020B0004020202020204" pitchFamily="34" charset="0"/>
                    <a:ea typeface="Aptos" panose="020B0004020202020204" pitchFamily="34" charset="0"/>
                    <a:cs typeface="Times New Roman" panose="02020603050405020304" pitchFamily="18" charset="0"/>
                  </a:rPr>
                  <a:t>, мы используем эти вероятности для повторной оценки средних значений, ковариаций и коэффициентов смешивания. Обратите внимание, что на этапе </a:t>
                </a:r>
                <a:r>
                  <a:rPr lang="ru-RU" sz="1800" dirty="0" err="1">
                    <a:effectLst/>
                    <a:latin typeface="Aptos" panose="020B0004020202020204" pitchFamily="34" charset="0"/>
                    <a:ea typeface="Aptos" panose="020B0004020202020204" pitchFamily="34" charset="0"/>
                    <a:cs typeface="Times New Roman" panose="02020603050405020304" pitchFamily="18" charset="0"/>
                  </a:rPr>
                  <a:t>M</a:t>
                </a:r>
                <a:r>
                  <a:rPr lang="ru-RU" sz="1800" dirty="0">
                    <a:effectLst/>
                    <a:latin typeface="Aptos" panose="020B0004020202020204" pitchFamily="34" charset="0"/>
                    <a:ea typeface="Aptos" panose="020B0004020202020204" pitchFamily="34" charset="0"/>
                    <a:cs typeface="Times New Roman" panose="02020603050405020304" pitchFamily="18" charset="0"/>
                  </a:rPr>
                  <a:t> мы сначала оцениваем новые средние значения, а затем используем их для нахождения ковариаций.</a:t>
                </a:r>
              </a:p>
              <a:p>
                <a:pPr marL="342900" lvl="0" indent="-342900">
                  <a:spcAft>
                    <a:spcPts val="1000"/>
                  </a:spcAft>
                  <a:buFont typeface="+mj-lt"/>
                  <a:buAutoNum type="arabicPeriod"/>
                </a:pPr>
                <a:r>
                  <a:rPr lang="ru-RU" sz="1800" dirty="0">
                    <a:effectLst/>
                    <a:latin typeface="Aptos" panose="020B0004020202020204" pitchFamily="34" charset="0"/>
                    <a:ea typeface="Aptos" panose="020B0004020202020204" pitchFamily="34" charset="0"/>
                    <a:cs typeface="Times New Roman" panose="02020603050405020304" pitchFamily="18" charset="0"/>
                  </a:rPr>
                  <a:t>Инициализируйте средние значения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ковариации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и коэффициенты смешивания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и оцените логарифм правдоподобия.</a:t>
                </a:r>
              </a:p>
              <a:p>
                <a:pPr marL="342900" lvl="0" indent="-342900">
                  <a:spcAft>
                    <a:spcPts val="1000"/>
                  </a:spcAft>
                  <a:buFont typeface="+mj-lt"/>
                  <a:buAutoNum type="arabicPeriod"/>
                </a:pPr>
                <a:r>
                  <a:rPr lang="ru-RU" sz="1800" b="1" dirty="0" err="1">
                    <a:effectLst/>
                    <a:latin typeface="Aptos" panose="020B0004020202020204" pitchFamily="34" charset="0"/>
                    <a:ea typeface="Aptos" panose="020B0004020202020204" pitchFamily="34" charset="0"/>
                    <a:cs typeface="Times New Roman" panose="02020603050405020304" pitchFamily="18" charset="0"/>
                  </a:rPr>
                  <a:t>E</a:t>
                </a:r>
                <a:r>
                  <a:rPr lang="ru-RU" sz="1800" b="1" dirty="0">
                    <a:effectLst/>
                    <a:latin typeface="Aptos" panose="020B0004020202020204" pitchFamily="34" charset="0"/>
                    <a:ea typeface="Aptos" panose="020B0004020202020204" pitchFamily="34" charset="0"/>
                    <a:cs typeface="Times New Roman" panose="02020603050405020304" pitchFamily="18" charset="0"/>
                  </a:rPr>
                  <a:t>-шаг: </a:t>
                </a:r>
                <a:r>
                  <a:rPr lang="ru-RU" sz="1800" dirty="0">
                    <a:effectLst/>
                    <a:latin typeface="Aptos" panose="020B0004020202020204" pitchFamily="34" charset="0"/>
                    <a:ea typeface="Aptos" panose="020B0004020202020204" pitchFamily="34" charset="0"/>
                    <a:cs typeface="Times New Roman" panose="02020603050405020304" pitchFamily="18" charset="0"/>
                  </a:rPr>
                  <a:t>Оцените обязанности, используя текущие значения параметров</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𝒩</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den>
                      </m:f>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spcBef>
                    <a:spcPts val="180"/>
                  </a:spcBef>
                  <a:spcAft>
                    <a:spcPts val="180"/>
                  </a:spcAft>
                  <a:buFont typeface="+mj-lt"/>
                  <a:buAutoNum type="arabicPeriod" startAt="3"/>
                </a:pPr>
                <a:r>
                  <a:rPr lang="ru-RU" sz="1800" b="1" dirty="0" err="1">
                    <a:effectLst/>
                    <a:latin typeface="Aptos" panose="020B0004020202020204" pitchFamily="34" charset="0"/>
                    <a:ea typeface="Aptos" panose="020B0004020202020204" pitchFamily="34" charset="0"/>
                    <a:cs typeface="Times New Roman" panose="02020603050405020304" pitchFamily="18" charset="0"/>
                  </a:rPr>
                  <a:t>M</a:t>
                </a:r>
                <a:r>
                  <a:rPr lang="ru-RU" sz="1800" b="1" dirty="0">
                    <a:effectLst/>
                    <a:latin typeface="Aptos" panose="020B0004020202020204" pitchFamily="34" charset="0"/>
                    <a:ea typeface="Aptos" panose="020B0004020202020204" pitchFamily="34" charset="0"/>
                    <a:cs typeface="Times New Roman" panose="02020603050405020304" pitchFamily="18" charset="0"/>
                  </a:rPr>
                  <a:t>-шаг: </a:t>
                </a:r>
                <a:r>
                  <a:rPr lang="ru-RU" sz="1800" dirty="0">
                    <a:effectLst/>
                    <a:latin typeface="Aptos" panose="020B0004020202020204" pitchFamily="34" charset="0"/>
                    <a:ea typeface="Aptos" panose="020B0004020202020204" pitchFamily="34" charset="0"/>
                    <a:cs typeface="Times New Roman" panose="02020603050405020304" pitchFamily="18" charset="0"/>
                  </a:rPr>
                  <a:t>переоценка параметров с использованием текущих обязанностей</a:t>
                </a:r>
              </a:p>
              <a:p>
                <a:pPr marL="0" lvl="0" indent="0">
                  <a:spcBef>
                    <a:spcPts val="180"/>
                  </a:spcBef>
                  <a:spcAft>
                    <a:spcPts val="180"/>
                  </a:spcAft>
                  <a:buNone/>
                </a:pPr>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eqArr>
                        <m:eqArr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eqArrPr>
                        <m:e>
                          <m:sSubSup>
                            <m:sSub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Sup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𝑛𝑒𝑤</m:t>
                              </m:r>
                            </m:sup>
                          </m:sSubSup>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r>
                            <a:rPr lang="ru-RU" sz="1800">
                              <a:effectLst/>
                              <a:latin typeface="Cambria Math" panose="02040503050406030204" pitchFamily="18" charset="0"/>
                              <a:ea typeface="Aptos" panose="020B0004020202020204" pitchFamily="34" charset="0"/>
                              <a:cs typeface="Times New Roman" panose="02020603050405020304" pitchFamily="18" charset="0"/>
                            </a:rPr>
                            <m:t>=</m:t>
                          </m:r>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i="1">
                                  <a:effectLst/>
                                  <a:latin typeface="Cambria Math" panose="02040503050406030204" pitchFamily="18" charset="0"/>
                                  <a:ea typeface="Aptos" panose="020B0004020202020204" pitchFamily="34" charset="0"/>
                                  <a:cs typeface="Times New Roman" panose="02020603050405020304" pitchFamily="18" charset="0"/>
                                </a:rPr>
                                <m:t>1</m:t>
                              </m:r>
                            </m:num>
                            <m:den>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e>
                        <m:e>
                          <m:sSubSup>
                            <m:sSub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Sup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𝑛𝑒𝑤</m:t>
                              </m:r>
                            </m:sup>
                          </m:sSubSup>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r>
                            <a:rPr lang="ru-RU" sz="1800">
                              <a:effectLst/>
                              <a:latin typeface="Cambria Math" panose="02040503050406030204" pitchFamily="18" charset="0"/>
                              <a:ea typeface="Aptos" panose="020B0004020202020204" pitchFamily="34" charset="0"/>
                              <a:cs typeface="Times New Roman" panose="02020603050405020304" pitchFamily="18" charset="0"/>
                            </a:rPr>
                            <m:t>=</m:t>
                          </m:r>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i="1">
                                  <a:effectLst/>
                                  <a:latin typeface="Cambria Math" panose="02040503050406030204" pitchFamily="18" charset="0"/>
                                  <a:ea typeface="Aptos" panose="020B0004020202020204" pitchFamily="34" charset="0"/>
                                  <a:cs typeface="Times New Roman" panose="02020603050405020304" pitchFamily="18" charset="0"/>
                                </a:rPr>
                                <m:t>1</m:t>
                              </m:r>
                            </m:num>
                            <m:den>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Sup>
                            <m:sSub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Sup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𝑛𝑒𝑤</m:t>
                              </m:r>
                            </m:sup>
                          </m:sSubSup>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Sup>
                            <m:sSub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Sup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𝑛𝑒𝑤</m:t>
                              </m:r>
                            </m:sup>
                          </m:sSubSup>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𝑇</m:t>
                              </m:r>
                            </m:sup>
                          </m:sSup>
                        </m:e>
                        <m:e>
                          <m:sSubSup>
                            <m:sSub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SupPr>
                            <m:e>
                              <m:r>
                                <a:rPr lang="ru-RU" sz="1800" i="1">
                                  <a:effectLst/>
                                  <a:latin typeface="Cambria Math" panose="02040503050406030204" pitchFamily="18" charset="0"/>
                                  <a:ea typeface="Aptos" panose="020B0004020202020204" pitchFamily="34" charset="0"/>
                                  <a:cs typeface="Times New Roman" panose="02020603050405020304" pitchFamily="18" charset="0"/>
                                </a:rPr>
                                <m:t>𝜋</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𝑛𝑒𝑤</m:t>
                              </m:r>
                            </m:sup>
                          </m:sSubSup>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r>
                            <a:rPr lang="ru-RU" sz="1800">
                              <a:effectLst/>
                              <a:latin typeface="Cambria Math" panose="02040503050406030204" pitchFamily="18" charset="0"/>
                              <a:ea typeface="Aptos" panose="020B0004020202020204" pitchFamily="34" charset="0"/>
                              <a:cs typeface="Times New Roman" panose="02020603050405020304" pitchFamily="18" charset="0"/>
                            </a:rPr>
                            <m:t>=</m:t>
                          </m:r>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num>
                            <m:den>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den>
                          </m:f>
                        </m:e>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r>
                                <a:rPr lang="ru-RU" sz="1800" i="1">
                                  <a:effectLst/>
                                  <a:latin typeface="Cambria Math" panose="02040503050406030204" pitchFamily="18" charset="0"/>
                                  <a:ea typeface="Aptos" panose="020B0004020202020204" pitchFamily="34" charset="0"/>
                                  <a:cs typeface="Times New Roman" panose="02020603050405020304" pitchFamily="18" charset="0"/>
                                </a:rPr>
                                <m:t>𝛾</m:t>
                              </m:r>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e>
                      </m:eqAr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spcAft>
                    <a:spcPts val="1000"/>
                  </a:spcAft>
                  <a:buFont typeface="+mj-lt"/>
                  <a:buAutoNum type="arabicPeriod" startAt="4"/>
                </a:pPr>
                <a:r>
                  <a:rPr lang="ru-RU" sz="1800" dirty="0">
                    <a:effectLst/>
                    <a:latin typeface="Aptos" panose="020B0004020202020204" pitchFamily="34" charset="0"/>
                    <a:ea typeface="Aptos" panose="020B0004020202020204" pitchFamily="34" charset="0"/>
                    <a:cs typeface="Times New Roman" panose="02020603050405020304" pitchFamily="18" charset="0"/>
                  </a:rPr>
                  <a:t>Оценить логарифм правдоподобия </a:t>
                </a:r>
                <a14:m>
                  <m:oMath xmlns:m="http://schemas.openxmlformats.org/officeDocument/2006/math">
                    <m:r>
                      <m:rPr>
                        <m:sty m:val="p"/>
                      </m:rPr>
                      <a:rPr lang="ru-RU" sz="1800">
                        <a:effectLst/>
                        <a:latin typeface="Cambria Math" panose="02040503050406030204" pitchFamily="18" charset="0"/>
                        <a:ea typeface="Aptos" panose="020B0004020202020204" pitchFamily="34" charset="0"/>
                        <a:cs typeface="Times New Roman" panose="02020603050405020304" pitchFamily="18" charset="0"/>
                      </a:rPr>
                      <m:t>ln</m:t>
                    </m:r>
                    <m:r>
                      <a:rPr lang="ru-RU" sz="1800" i="1">
                        <a:effectLst/>
                        <a:latin typeface="Cambria Math" panose="02040503050406030204" pitchFamily="18" charset="0"/>
                        <a:ea typeface="Aptos" panose="020B0004020202020204" pitchFamily="34" charset="0"/>
                        <a:cs typeface="Times New Roman" panose="02020603050405020304" pitchFamily="18" charset="0"/>
                      </a:rPr>
                      <m:t>𝑝</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𝐗</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𝚺</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𝛑</m:t>
                    </m:r>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spcAft>
                    <a:spcPts val="1000"/>
                  </a:spcAft>
                  <a:buFont typeface="+mj-lt"/>
                  <a:buAutoNum type="arabicPeriod" startAt="4"/>
                </a:pPr>
                <a:r>
                  <a:rPr lang="ru-RU" sz="1800" dirty="0">
                    <a:effectLst/>
                    <a:latin typeface="Aptos" panose="020B0004020202020204" pitchFamily="34" charset="0"/>
                    <a:ea typeface="Aptos" panose="020B0004020202020204" pitchFamily="34" charset="0"/>
                    <a:cs typeface="Times New Roman" panose="02020603050405020304" pitchFamily="18" charset="0"/>
                  </a:rPr>
                  <a:t>Повторяйте до тех пор, пока не будет достигнута сходимость либо параметров, либо логарифмического правдоподобия.</a:t>
                </a:r>
              </a:p>
            </p:txBody>
          </p:sp>
        </mc:Choice>
        <mc:Fallback xmlns="">
          <p:sp>
            <p:nvSpPr>
              <p:cNvPr id="3" name="Объект 2">
                <a:extLst>
                  <a:ext uri="{FF2B5EF4-FFF2-40B4-BE49-F238E27FC236}">
                    <a16:creationId xmlns:a16="http://schemas.microsoft.com/office/drawing/2014/main" id="{1030EC03-D9F0-E54C-B6A8-99CB18ADCFAA}"/>
                  </a:ext>
                </a:extLst>
              </p:cNvPr>
              <p:cNvSpPr>
                <a:spLocks noGrp="1" noRot="1" noChangeAspect="1" noMove="1" noResize="1" noEditPoints="1" noAdjustHandles="1" noChangeArrowheads="1" noChangeShapeType="1" noTextEdit="1"/>
              </p:cNvSpPr>
              <p:nvPr>
                <p:ph idx="1"/>
              </p:nvPr>
            </p:nvSpPr>
            <p:spPr>
              <a:xfrm>
                <a:off x="628650" y="829340"/>
                <a:ext cx="7886700" cy="5892136"/>
              </a:xfrm>
              <a:blipFill>
                <a:blip r:embed="rId2"/>
                <a:stretch>
                  <a:fillRect l="-161" t="-1075"/>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9FE48F35-0510-184E-9E5E-07EA56FFBF96}"/>
              </a:ext>
            </a:extLst>
          </p:cNvPr>
          <p:cNvSpPr>
            <a:spLocks noGrp="1"/>
          </p:cNvSpPr>
          <p:nvPr>
            <p:ph type="sldNum" sz="quarter" idx="12"/>
          </p:nvPr>
        </p:nvSpPr>
        <p:spPr/>
        <p:txBody>
          <a:bodyPr/>
          <a:lstStyle/>
          <a:p>
            <a:fld id="{C25AE2B1-4FEA-8644-8EB7-FD815BDC330B}" type="slidenum">
              <a:rPr lang="ru-RU" smtClean="0"/>
              <a:t>18</a:t>
            </a:fld>
            <a:endParaRPr lang="ru-RU"/>
          </a:p>
        </p:txBody>
      </p:sp>
    </p:spTree>
    <p:extLst>
      <p:ext uri="{BB962C8B-B14F-4D97-AF65-F5344CB8AC3E}">
        <p14:creationId xmlns:p14="http://schemas.microsoft.com/office/powerpoint/2010/main" val="11940700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0FD6C9C-1C16-2540-868E-3841253AC271}"/>
              </a:ext>
            </a:extLst>
          </p:cNvPr>
          <p:cNvSpPr>
            <a:spLocks noGrp="1"/>
          </p:cNvSpPr>
          <p:nvPr>
            <p:ph type="title"/>
          </p:nvPr>
        </p:nvSpPr>
        <p:spPr>
          <a:xfrm>
            <a:off x="628650" y="365126"/>
            <a:ext cx="7886700" cy="315911"/>
          </a:xfrm>
        </p:spPr>
        <p:txBody>
          <a:bodyPr>
            <a:normAutofit fontScale="90000"/>
          </a:bodyPr>
          <a:lstStyle/>
          <a:p>
            <a:r>
              <a:rPr lang="ru-RU" dirty="0" err="1"/>
              <a:t>E</a:t>
            </a:r>
            <a:r>
              <a:rPr lang="en-US" dirty="0"/>
              <a:t>M </a:t>
            </a:r>
            <a:r>
              <a:rPr lang="en-US" dirty="0" err="1"/>
              <a:t>н</a:t>
            </a:r>
            <a:r>
              <a:rPr lang="ru-RU" dirty="0"/>
              <a:t>а </a:t>
            </a:r>
            <a:r>
              <a:rPr lang="ru-RU" dirty="0" err="1"/>
              <a:t>датасете</a:t>
            </a:r>
            <a:r>
              <a:rPr lang="ru-RU" dirty="0"/>
              <a:t> </a:t>
            </a:r>
            <a:r>
              <a:rPr lang="ru-RU" sz="4400" dirty="0" err="1">
                <a:effectLst/>
                <a:latin typeface="Aptos" panose="020B0004020202020204" pitchFamily="34" charset="0"/>
                <a:ea typeface="Aptos" panose="020B0004020202020204" pitchFamily="34" charset="0"/>
                <a:cs typeface="Times New Roman" panose="02020603050405020304" pitchFamily="18" charset="0"/>
              </a:rPr>
              <a:t>Old</a:t>
            </a:r>
            <a:r>
              <a:rPr lang="ru-RU" sz="4400" dirty="0">
                <a:effectLst/>
                <a:latin typeface="Aptos" panose="020B0004020202020204" pitchFamily="34" charset="0"/>
                <a:ea typeface="Aptos" panose="020B0004020202020204" pitchFamily="34" charset="0"/>
                <a:cs typeface="Times New Roman" panose="02020603050405020304" pitchFamily="18" charset="0"/>
              </a:rPr>
              <a:t> </a:t>
            </a:r>
            <a:r>
              <a:rPr lang="ru-RU" sz="4400" dirty="0" err="1">
                <a:effectLst/>
                <a:latin typeface="Aptos" panose="020B0004020202020204" pitchFamily="34" charset="0"/>
                <a:ea typeface="Aptos" panose="020B0004020202020204" pitchFamily="34" charset="0"/>
                <a:cs typeface="Times New Roman" panose="02020603050405020304" pitchFamily="18" charset="0"/>
              </a:rPr>
              <a:t>Faithful</a:t>
            </a:r>
            <a:r>
              <a:rPr lang="ru-RU" sz="4400" dirty="0">
                <a:effectLst/>
                <a:latin typeface="Aptos" panose="020B0004020202020204" pitchFamily="34" charset="0"/>
                <a:ea typeface="Aptos" panose="020B0004020202020204" pitchFamily="34" charset="0"/>
                <a:cs typeface="Times New Roman" panose="02020603050405020304" pitchFamily="18" charset="0"/>
              </a:rPr>
              <a:t> </a:t>
            </a:r>
            <a:endParaRPr lang="ru-RU" dirty="0"/>
          </a:p>
        </p:txBody>
      </p:sp>
      <p:pic>
        <p:nvPicPr>
          <p:cNvPr id="6" name="Объект 5">
            <a:extLst>
              <a:ext uri="{FF2B5EF4-FFF2-40B4-BE49-F238E27FC236}">
                <a16:creationId xmlns:a16="http://schemas.microsoft.com/office/drawing/2014/main" id="{B6D91DB1-AA3D-1E45-81C3-469C3921CBDF}"/>
              </a:ext>
            </a:extLst>
          </p:cNvPr>
          <p:cNvPicPr>
            <a:picLocks noGrp="1" noChangeAspect="1"/>
          </p:cNvPicPr>
          <p:nvPr>
            <p:ph idx="1"/>
          </p:nvPr>
        </p:nvPicPr>
        <p:blipFill>
          <a:blip r:embed="rId2"/>
          <a:stretch>
            <a:fillRect/>
          </a:stretch>
        </p:blipFill>
        <p:spPr>
          <a:xfrm>
            <a:off x="303544" y="1144882"/>
            <a:ext cx="2290799" cy="2290799"/>
          </a:xfrm>
        </p:spPr>
      </p:pic>
      <p:sp>
        <p:nvSpPr>
          <p:cNvPr id="4" name="Номер слайда 3">
            <a:extLst>
              <a:ext uri="{FF2B5EF4-FFF2-40B4-BE49-F238E27FC236}">
                <a16:creationId xmlns:a16="http://schemas.microsoft.com/office/drawing/2014/main" id="{FA4FE058-2F47-F24D-AC7F-A4BF71E05EE8}"/>
              </a:ext>
            </a:extLst>
          </p:cNvPr>
          <p:cNvSpPr>
            <a:spLocks noGrp="1"/>
          </p:cNvSpPr>
          <p:nvPr>
            <p:ph type="sldNum" sz="quarter" idx="12"/>
          </p:nvPr>
        </p:nvSpPr>
        <p:spPr/>
        <p:txBody>
          <a:bodyPr/>
          <a:lstStyle/>
          <a:p>
            <a:fld id="{C25AE2B1-4FEA-8644-8EB7-FD815BDC330B}" type="slidenum">
              <a:rPr lang="ru-RU" smtClean="0"/>
              <a:t>19</a:t>
            </a:fld>
            <a:endParaRPr lang="ru-RU"/>
          </a:p>
        </p:txBody>
      </p:sp>
      <p:pic>
        <p:nvPicPr>
          <p:cNvPr id="8" name="Рисунок 7">
            <a:extLst>
              <a:ext uri="{FF2B5EF4-FFF2-40B4-BE49-F238E27FC236}">
                <a16:creationId xmlns:a16="http://schemas.microsoft.com/office/drawing/2014/main" id="{B2BC6821-0795-1244-B939-068D969B4A93}"/>
              </a:ext>
            </a:extLst>
          </p:cNvPr>
          <p:cNvPicPr>
            <a:picLocks noChangeAspect="1"/>
          </p:cNvPicPr>
          <p:nvPr/>
        </p:nvPicPr>
        <p:blipFill>
          <a:blip r:embed="rId3"/>
          <a:stretch>
            <a:fillRect/>
          </a:stretch>
        </p:blipFill>
        <p:spPr>
          <a:xfrm>
            <a:off x="2615460" y="1144881"/>
            <a:ext cx="2290799" cy="2290799"/>
          </a:xfrm>
          <a:prstGeom prst="rect">
            <a:avLst/>
          </a:prstGeom>
        </p:spPr>
      </p:pic>
      <p:pic>
        <p:nvPicPr>
          <p:cNvPr id="10" name="Рисунок 9">
            <a:extLst>
              <a:ext uri="{FF2B5EF4-FFF2-40B4-BE49-F238E27FC236}">
                <a16:creationId xmlns:a16="http://schemas.microsoft.com/office/drawing/2014/main" id="{8D452654-B068-0542-BB25-2435F6C3C6B2}"/>
              </a:ext>
            </a:extLst>
          </p:cNvPr>
          <p:cNvPicPr>
            <a:picLocks noChangeAspect="1"/>
          </p:cNvPicPr>
          <p:nvPr/>
        </p:nvPicPr>
        <p:blipFill>
          <a:blip r:embed="rId4"/>
          <a:stretch>
            <a:fillRect/>
          </a:stretch>
        </p:blipFill>
        <p:spPr>
          <a:xfrm>
            <a:off x="5068851" y="1144881"/>
            <a:ext cx="2290799" cy="2290799"/>
          </a:xfrm>
          <a:prstGeom prst="rect">
            <a:avLst/>
          </a:prstGeom>
        </p:spPr>
      </p:pic>
      <p:pic>
        <p:nvPicPr>
          <p:cNvPr id="12" name="Рисунок 11">
            <a:extLst>
              <a:ext uri="{FF2B5EF4-FFF2-40B4-BE49-F238E27FC236}">
                <a16:creationId xmlns:a16="http://schemas.microsoft.com/office/drawing/2014/main" id="{8717A19B-FB72-B346-9A0A-69173ECF2A1D}"/>
              </a:ext>
            </a:extLst>
          </p:cNvPr>
          <p:cNvPicPr>
            <a:picLocks noChangeAspect="1"/>
          </p:cNvPicPr>
          <p:nvPr/>
        </p:nvPicPr>
        <p:blipFill>
          <a:blip r:embed="rId5"/>
          <a:stretch>
            <a:fillRect/>
          </a:stretch>
        </p:blipFill>
        <p:spPr>
          <a:xfrm>
            <a:off x="246397" y="3638011"/>
            <a:ext cx="2439655" cy="2439655"/>
          </a:xfrm>
          <a:prstGeom prst="rect">
            <a:avLst/>
          </a:prstGeom>
        </p:spPr>
      </p:pic>
      <p:pic>
        <p:nvPicPr>
          <p:cNvPr id="14" name="Рисунок 13">
            <a:extLst>
              <a:ext uri="{FF2B5EF4-FFF2-40B4-BE49-F238E27FC236}">
                <a16:creationId xmlns:a16="http://schemas.microsoft.com/office/drawing/2014/main" id="{47F4597A-FF54-1D40-AE39-43A88BACE9CD}"/>
              </a:ext>
            </a:extLst>
          </p:cNvPr>
          <p:cNvPicPr>
            <a:picLocks noChangeAspect="1"/>
          </p:cNvPicPr>
          <p:nvPr/>
        </p:nvPicPr>
        <p:blipFill>
          <a:blip r:embed="rId6"/>
          <a:stretch>
            <a:fillRect/>
          </a:stretch>
        </p:blipFill>
        <p:spPr>
          <a:xfrm>
            <a:off x="2760481" y="3638009"/>
            <a:ext cx="2439654" cy="2439654"/>
          </a:xfrm>
          <a:prstGeom prst="rect">
            <a:avLst/>
          </a:prstGeom>
        </p:spPr>
      </p:pic>
      <p:pic>
        <p:nvPicPr>
          <p:cNvPr id="16" name="Рисунок 15">
            <a:extLst>
              <a:ext uri="{FF2B5EF4-FFF2-40B4-BE49-F238E27FC236}">
                <a16:creationId xmlns:a16="http://schemas.microsoft.com/office/drawing/2014/main" id="{76DE7353-50B9-1142-873C-0BD080FB6ABB}"/>
              </a:ext>
            </a:extLst>
          </p:cNvPr>
          <p:cNvPicPr>
            <a:picLocks noChangeAspect="1"/>
          </p:cNvPicPr>
          <p:nvPr/>
        </p:nvPicPr>
        <p:blipFill>
          <a:blip r:embed="rId7"/>
          <a:stretch>
            <a:fillRect/>
          </a:stretch>
        </p:blipFill>
        <p:spPr>
          <a:xfrm>
            <a:off x="5274564" y="3638009"/>
            <a:ext cx="2439654" cy="2439654"/>
          </a:xfrm>
          <a:prstGeom prst="rect">
            <a:avLst/>
          </a:prstGeom>
        </p:spPr>
      </p:pic>
    </p:spTree>
    <p:extLst>
      <p:ext uri="{BB962C8B-B14F-4D97-AF65-F5344CB8AC3E}">
        <p14:creationId xmlns:p14="http://schemas.microsoft.com/office/powerpoint/2010/main" val="31299597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B260206-9480-0040-A42C-6ACF3A9C7F04}"/>
              </a:ext>
            </a:extLst>
          </p:cNvPr>
          <p:cNvSpPr>
            <a:spLocks noGrp="1"/>
          </p:cNvSpPr>
          <p:nvPr>
            <p:ph type="title"/>
          </p:nvPr>
        </p:nvSpPr>
        <p:spPr/>
        <p:txBody>
          <a:bodyPr/>
          <a:lstStyle/>
          <a:p>
            <a:r>
              <a:rPr lang="ru-RU" dirty="0"/>
              <a:t>Как использовать латентные переменные</a:t>
            </a:r>
          </a:p>
        </p:txBody>
      </p:sp>
      <p:graphicFrame>
        <p:nvGraphicFramePr>
          <p:cNvPr id="5" name="Объект 4">
            <a:extLst>
              <a:ext uri="{FF2B5EF4-FFF2-40B4-BE49-F238E27FC236}">
                <a16:creationId xmlns:a16="http://schemas.microsoft.com/office/drawing/2014/main" id="{DC590884-7682-4642-9CF9-75EAF5AB400C}"/>
              </a:ext>
            </a:extLst>
          </p:cNvPr>
          <p:cNvGraphicFramePr>
            <a:graphicFrameLocks noGrp="1"/>
          </p:cNvGraphicFramePr>
          <p:nvPr>
            <p:ph idx="1"/>
            <p:extLst>
              <p:ext uri="{D42A27DB-BD31-4B8C-83A1-F6EECF244321}">
                <p14:modId xmlns:p14="http://schemas.microsoft.com/office/powerpoint/2010/main" val="3014786819"/>
              </p:ext>
            </p:extLst>
          </p:nvPr>
        </p:nvGraphicFramePr>
        <p:xfrm>
          <a:off x="628650" y="1524000"/>
          <a:ext cx="7886700" cy="48323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Номер слайда 3">
            <a:extLst>
              <a:ext uri="{FF2B5EF4-FFF2-40B4-BE49-F238E27FC236}">
                <a16:creationId xmlns:a16="http://schemas.microsoft.com/office/drawing/2014/main" id="{8F88ED81-783C-1147-ACE1-0DECAE781504}"/>
              </a:ext>
            </a:extLst>
          </p:cNvPr>
          <p:cNvSpPr>
            <a:spLocks noGrp="1"/>
          </p:cNvSpPr>
          <p:nvPr>
            <p:ph type="sldNum" sz="quarter" idx="12"/>
          </p:nvPr>
        </p:nvSpPr>
        <p:spPr/>
        <p:txBody>
          <a:bodyPr/>
          <a:lstStyle/>
          <a:p>
            <a:fld id="{C25AE2B1-4FEA-8644-8EB7-FD815BDC330B}" type="slidenum">
              <a:rPr lang="ru-RU" smtClean="0"/>
              <a:t>2</a:t>
            </a:fld>
            <a:endParaRPr lang="ru-RU"/>
          </a:p>
        </p:txBody>
      </p:sp>
    </p:spTree>
    <p:extLst>
      <p:ext uri="{BB962C8B-B14F-4D97-AF65-F5344CB8AC3E}">
        <p14:creationId xmlns:p14="http://schemas.microsoft.com/office/powerpoint/2010/main" val="288577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1519B27-4C60-7E4E-8F71-1808AFD1B1C7}"/>
              </a:ext>
            </a:extLst>
          </p:cNvPr>
          <p:cNvSpPr>
            <a:spLocks noGrp="1"/>
          </p:cNvSpPr>
          <p:nvPr>
            <p:ph type="title"/>
          </p:nvPr>
        </p:nvSpPr>
        <p:spPr>
          <a:xfrm>
            <a:off x="628650" y="365126"/>
            <a:ext cx="7886700" cy="613069"/>
          </a:xfrm>
        </p:spPr>
        <p:txBody>
          <a:bodyPr>
            <a:normAutofit fontScale="90000"/>
          </a:bodyPr>
          <a:lstStyle/>
          <a:p>
            <a:r>
              <a:rPr lang="ru-RU" dirty="0"/>
              <a:t>Кластеризация </a:t>
            </a:r>
            <a:r>
              <a:rPr lang="en" dirty="0"/>
              <a:t>K-</a:t>
            </a:r>
            <a:r>
              <a:rPr lang="ru-RU" dirty="0"/>
              <a:t>средних </a:t>
            </a:r>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D1179D7D-BC63-C74A-A952-423EBBB4EADC}"/>
                  </a:ext>
                </a:extLst>
              </p:cNvPr>
              <p:cNvSpPr>
                <a:spLocks noGrp="1"/>
              </p:cNvSpPr>
              <p:nvPr>
                <p:ph idx="1"/>
              </p:nvPr>
            </p:nvSpPr>
            <p:spPr>
              <a:xfrm>
                <a:off x="628650" y="1424764"/>
                <a:ext cx="7886700" cy="5068110"/>
              </a:xfrm>
            </p:spPr>
            <p:txBody>
              <a:bodyPr>
                <a:normAutofit fontScale="85000" lnSpcReduction="10000"/>
              </a:bodyPr>
              <a:lstStyle/>
              <a:p>
                <a:pPr marL="0" indent="0">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Рассмотрим задачу выделения групп, или кластеров, точек данных в многомерном пространстве. Предположим, что у нас есть набор данных </a:t>
                </a:r>
                <a14:m>
                  <m:oMath xmlns:m="http://schemas.openxmlformats.org/officeDocument/2006/math">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𝑥</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𝑥</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Цель состоит в том, чтобы разбить набор данных на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кластеры для заданного значения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Интуитивно понятно, что кластер — это группа точек данных, расстояния между которыми малы по сравнению с расстояниями до точек вне кластера.</a:t>
                </a:r>
                <a:r>
                  <a:rPr lang="ru-RU" dirty="0">
                    <a:effectLst/>
                  </a:rPr>
                  <a:t> </a:t>
                </a: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Мы можем формализовать это понятие, введя набор </a:t>
                </a:r>
                <a:r>
                  <a:rPr lang="ru-RU" sz="1800" dirty="0" err="1">
                    <a:effectLst/>
                    <a:latin typeface="Aptos" panose="020B0004020202020204" pitchFamily="34" charset="0"/>
                    <a:ea typeface="Aptos" panose="020B0004020202020204" pitchFamily="34" charset="0"/>
                    <a:cs typeface="Times New Roman" panose="02020603050405020304" pitchFamily="18" charset="0"/>
                  </a:rPr>
                  <a:t>D</a:t>
                </a:r>
                <a:r>
                  <a:rPr lang="ru-RU" sz="1800" dirty="0">
                    <a:effectLst/>
                    <a:latin typeface="Aptos" panose="020B0004020202020204" pitchFamily="34" charset="0"/>
                    <a:ea typeface="Aptos" panose="020B0004020202020204" pitchFamily="34" charset="0"/>
                    <a:cs typeface="Times New Roman" panose="02020603050405020304" pitchFamily="18" charset="0"/>
                  </a:rPr>
                  <a:t>-мерных векторов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Каждый такой вектор является прототипом, связанным с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кластером -го размера, и, по сути, представляет собой центры кластеров. Цель состоит в том, чтобы найти распределение точек данных по кластерам и набор векторов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такой, чтобы сумма квадратов расстояний каждой точки данных до ближайшего к ней вектора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была минимальной.</a:t>
                </a: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Затем мы можем определить целевую функцию, иногда называемую мерой искажения (</a:t>
                </a:r>
                <a:r>
                  <a:rPr lang="en" sz="1800" dirty="0">
                    <a:effectLst/>
                    <a:latin typeface="Aptos" panose="020B0004020202020204" pitchFamily="34" charset="0"/>
                    <a:ea typeface="Aptos" panose="020B0004020202020204" pitchFamily="34" charset="0"/>
                    <a:cs typeface="Times New Roman" panose="02020603050405020304" pitchFamily="18" charset="0"/>
                  </a:rPr>
                  <a:t>distortion measure</a:t>
                </a:r>
                <a:r>
                  <a:rPr lang="ru-RU" sz="1800" dirty="0">
                    <a:effectLst/>
                    <a:latin typeface="Aptos" panose="020B0004020202020204" pitchFamily="34" charset="0"/>
                    <a:ea typeface="Aptos" panose="020B0004020202020204" pitchFamily="34" charset="0"/>
                    <a:cs typeface="Times New Roman" panose="02020603050405020304" pitchFamily="18" charset="0"/>
                  </a:rPr>
                  <a:t>), заданную как</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𝐽</m:t>
                      </m:r>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nary>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Sup>
                        <m:sSub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b>
                          <m:r>
                            <a:rPr lang="en-US" sz="1800" b="0" i="1" smtClean="0">
                              <a:effectLst/>
                              <a:latin typeface="Cambria Math" panose="02040503050406030204" pitchFamily="18" charset="0"/>
                              <a:ea typeface="Aptos" panose="020B0004020202020204" pitchFamily="34" charset="0"/>
                              <a:cs typeface="Times New Roman" panose="02020603050405020304" pitchFamily="18" charset="0"/>
                            </a:rPr>
                            <m:t>,</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2</m:t>
                          </m:r>
                        </m:sup>
                      </m:sSubSup>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где </a:t>
                </a:r>
                <a14:m>
                  <m:oMath xmlns:m="http://schemas.openxmlformats.org/officeDocument/2006/math">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0</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бинарные индикаторные переменные, описывающие, к какому кластеру</a:t>
                </a:r>
                <a:r>
                  <a:rPr lang="en-US" sz="1800" dirty="0">
                    <a:effectLst/>
                    <a:latin typeface="Aptos" panose="020B0004020202020204" pitchFamily="34" charset="0"/>
                    <a:ea typeface="Aptos" panose="020B0004020202020204" pitchFamily="34" charset="0"/>
                    <a:cs typeface="Times New Roman" panose="02020603050405020304" pitchFamily="18" charset="0"/>
                  </a:rPr>
                  <a:t> </a:t>
                </a:r>
                <a14:m>
                  <m:oMath xmlns:m="http://schemas.openxmlformats.org/officeDocument/2006/math">
                    <m:r>
                      <a:rPr lang="ru-RU" sz="1800" i="1">
                        <a:latin typeface="Cambria Math" panose="02040503050406030204" pitchFamily="18" charset="0"/>
                        <a:ea typeface="Aptos" panose="020B0004020202020204" pitchFamily="34" charset="0"/>
                        <a:cs typeface="Times New Roman" panose="02020603050405020304" pitchFamily="18" charset="0"/>
                      </a:rPr>
                      <m:t>𝐾</m:t>
                    </m:r>
                    <m:r>
                      <a:rPr lang="ru-RU" sz="1800" i="1">
                        <a:latin typeface="Cambria Math" panose="02040503050406030204" pitchFamily="18" charset="0"/>
                        <a:ea typeface="Aptos" panose="020B0004020202020204" pitchFamily="34" charset="0"/>
                        <a:cs typeface="Times New Roman" panose="02020603050405020304" pitchFamily="18" charset="0"/>
                      </a:rPr>
                      <m:t> </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относится точка данных </a:t>
                </a:r>
                <a14:m>
                  <m:oMath xmlns:m="http://schemas.openxmlformats.org/officeDocument/2006/math">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𝑥</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Целевая функция представляет собой сумму квадратов расстояний каждой точки данных до назначенного ей центра кластера </a:t>
                </a:r>
                <a14:m>
                  <m:oMath xmlns:m="http://schemas.openxmlformats.org/officeDocument/2006/math">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Таким образом, цель состоит в том, чтобы найти значения для </a:t>
                </a:r>
                <a14:m>
                  <m:oMath xmlns:m="http://schemas.openxmlformats.org/officeDocument/2006/math">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и , </a:t>
                </a:r>
                <a14:m>
                  <m:oMath xmlns:m="http://schemas.openxmlformats.org/officeDocument/2006/math">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en-US" sz="1800" dirty="0">
                    <a:effectLst/>
                    <a:latin typeface="Aptos" panose="020B0004020202020204" pitchFamily="34" charset="0"/>
                    <a:ea typeface="Aptos" panose="020B0004020202020204" pitchFamily="34" charset="0"/>
                    <a:cs typeface="Times New Roman" panose="02020603050405020304" pitchFamily="18" charset="0"/>
                  </a:rPr>
                  <a:t> </a:t>
                </a:r>
                <a:r>
                  <a:rPr lang="ru-RU" sz="1800" dirty="0" err="1">
                    <a:effectLst/>
                    <a:latin typeface="Aptos" panose="020B0004020202020204" pitchFamily="34" charset="0"/>
                    <a:ea typeface="Aptos" panose="020B0004020202020204" pitchFamily="34" charset="0"/>
                    <a:cs typeface="Times New Roman" panose="02020603050405020304" pitchFamily="18" charset="0"/>
                  </a:rPr>
                  <a:t>минимизирующие</a:t>
                </a:r>
                <a:r>
                  <a:rPr lang="ru-RU" sz="1800" dirty="0">
                    <a:effectLst/>
                    <a:latin typeface="Aptos" panose="020B0004020202020204" pitchFamily="34" charset="0"/>
                    <a:ea typeface="Aptos" panose="020B0004020202020204" pitchFamily="34" charset="0"/>
                    <a:cs typeface="Times New Roman" panose="02020603050405020304" pitchFamily="18" charset="0"/>
                  </a:rPr>
                  <a:t>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𝐽</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a:t>
                </a:r>
                <a:r>
                  <a:rPr lang="ru-RU" dirty="0">
                    <a:effectLst/>
                  </a:rPr>
                  <a:t> </a:t>
                </a:r>
                <a:endParaRPr lang="ru-RU" dirty="0"/>
              </a:p>
            </p:txBody>
          </p:sp>
        </mc:Choice>
        <mc:Fallback xmlns="">
          <p:sp>
            <p:nvSpPr>
              <p:cNvPr id="3" name="Объект 2">
                <a:extLst>
                  <a:ext uri="{FF2B5EF4-FFF2-40B4-BE49-F238E27FC236}">
                    <a16:creationId xmlns:a16="http://schemas.microsoft.com/office/drawing/2014/main" id="{D1179D7D-BC63-C74A-A952-423EBBB4EADC}"/>
                  </a:ext>
                </a:extLst>
              </p:cNvPr>
              <p:cNvSpPr>
                <a:spLocks noGrp="1" noRot="1" noChangeAspect="1" noMove="1" noResize="1" noEditPoints="1" noAdjustHandles="1" noChangeArrowheads="1" noChangeShapeType="1" noTextEdit="1"/>
              </p:cNvSpPr>
              <p:nvPr>
                <p:ph idx="1"/>
              </p:nvPr>
            </p:nvSpPr>
            <p:spPr>
              <a:xfrm>
                <a:off x="628650" y="1424764"/>
                <a:ext cx="7886700" cy="5068110"/>
              </a:xfrm>
              <a:blipFill>
                <a:blip r:embed="rId2"/>
                <a:stretch>
                  <a:fillRect l="-322" t="-1000" r="-482"/>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0E782B6D-3329-2943-873F-F8829925F6FF}"/>
              </a:ext>
            </a:extLst>
          </p:cNvPr>
          <p:cNvSpPr>
            <a:spLocks noGrp="1"/>
          </p:cNvSpPr>
          <p:nvPr>
            <p:ph type="sldNum" sz="quarter" idx="12"/>
          </p:nvPr>
        </p:nvSpPr>
        <p:spPr/>
        <p:txBody>
          <a:bodyPr/>
          <a:lstStyle/>
          <a:p>
            <a:fld id="{C25AE2B1-4FEA-8644-8EB7-FD815BDC330B}" type="slidenum">
              <a:rPr lang="ru-RU" smtClean="0"/>
              <a:t>3</a:t>
            </a:fld>
            <a:endParaRPr lang="ru-RU"/>
          </a:p>
        </p:txBody>
      </p:sp>
    </p:spTree>
    <p:extLst>
      <p:ext uri="{BB962C8B-B14F-4D97-AF65-F5344CB8AC3E}">
        <p14:creationId xmlns:p14="http://schemas.microsoft.com/office/powerpoint/2010/main" val="2453033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0E3B24A-2577-834A-91E4-3E81F4FD6674}"/>
              </a:ext>
            </a:extLst>
          </p:cNvPr>
          <p:cNvSpPr>
            <a:spLocks noGrp="1"/>
          </p:cNvSpPr>
          <p:nvPr>
            <p:ph type="title"/>
          </p:nvPr>
        </p:nvSpPr>
        <p:spPr/>
        <p:txBody>
          <a:bodyPr/>
          <a:lstStyle/>
          <a:p>
            <a:r>
              <a:rPr lang="ru-RU" dirty="0"/>
              <a:t>Алгоритм </a:t>
            </a:r>
            <a:r>
              <a:rPr lang="en" dirty="0"/>
              <a:t>K-</a:t>
            </a:r>
            <a:r>
              <a:rPr lang="ru-RU" dirty="0"/>
              <a:t>средних</a:t>
            </a:r>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D13E646C-6EEE-8F45-833B-0E599371ECC0}"/>
                  </a:ext>
                </a:extLst>
              </p:cNvPr>
              <p:cNvSpPr>
                <a:spLocks noGrp="1"/>
              </p:cNvSpPr>
              <p:nvPr>
                <p:ph idx="1"/>
              </p:nvPr>
            </p:nvSpPr>
            <p:spPr/>
            <p:txBody>
              <a:bodyPr>
                <a:normAutofit lnSpcReduction="10000"/>
              </a:bodyPr>
              <a:lstStyle/>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На первом этапе мы минимизируем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𝐽</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значение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сохраняя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значение . На втором этапе мы минимизируем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𝐽</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значение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сохраняя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значение . Эти два этапа повторяются до достижения сходимости. Мы увидим, что эти два этапа обновления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и обновления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соответствуют шагам </a:t>
                </a:r>
                <a:r>
                  <a:rPr lang="ru-RU" sz="1800" dirty="0" err="1">
                    <a:effectLst/>
                    <a:latin typeface="Aptos" panose="020B0004020202020204" pitchFamily="34" charset="0"/>
                    <a:ea typeface="Aptos" panose="020B0004020202020204" pitchFamily="34" charset="0"/>
                    <a:cs typeface="Times New Roman" panose="02020603050405020304" pitchFamily="18" charset="0"/>
                  </a:rPr>
                  <a:t>E</a:t>
                </a:r>
                <a:r>
                  <a:rPr lang="ru-RU" sz="1800" dirty="0">
                    <a:effectLst/>
                    <a:latin typeface="Aptos" panose="020B0004020202020204" pitchFamily="34" charset="0"/>
                    <a:ea typeface="Aptos" panose="020B0004020202020204" pitchFamily="34" charset="0"/>
                    <a:cs typeface="Times New Roman" panose="02020603050405020304" pitchFamily="18" charset="0"/>
                  </a:rPr>
                  <a:t> (ожидание) и </a:t>
                </a:r>
                <a:r>
                  <a:rPr lang="ru-RU" sz="1800" dirty="0" err="1">
                    <a:effectLst/>
                    <a:latin typeface="Aptos" panose="020B0004020202020204" pitchFamily="34" charset="0"/>
                    <a:ea typeface="Aptos" panose="020B0004020202020204" pitchFamily="34" charset="0"/>
                    <a:cs typeface="Times New Roman" panose="02020603050405020304" pitchFamily="18" charset="0"/>
                  </a:rPr>
                  <a:t>M</a:t>
                </a:r>
                <a:r>
                  <a:rPr lang="ru-RU" sz="1800" dirty="0">
                    <a:effectLst/>
                    <a:latin typeface="Aptos" panose="020B0004020202020204" pitchFamily="34" charset="0"/>
                    <a:ea typeface="Aptos" panose="020B0004020202020204" pitchFamily="34" charset="0"/>
                    <a:cs typeface="Times New Roman" panose="02020603050405020304" pitchFamily="18" charset="0"/>
                  </a:rPr>
                  <a:t> (максимизация) алгоритма EM соответственно.</a:t>
                </a: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Рассмотрим определение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Поскольку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𝐽</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является линейной функцией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оптимизация даёт решение в замкнутой форме. Члены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oMath>
                </a14:m>
                <a:r>
                  <a:rPr lang="en-US" sz="1800" dirty="0">
                    <a:effectLst/>
                    <a:latin typeface="Aptos" panose="020B0004020202020204" pitchFamily="34" charset="0"/>
                    <a:ea typeface="Aptos" panose="020B0004020202020204" pitchFamily="34" charset="0"/>
                    <a:cs typeface="Times New Roman" panose="02020603050405020304" pitchFamily="18" charset="0"/>
                  </a:rPr>
                  <a:t> </a:t>
                </a:r>
                <a:r>
                  <a:rPr lang="ru-RU" sz="1800" dirty="0">
                    <a:effectLst/>
                    <a:latin typeface="Aptos" panose="020B0004020202020204" pitchFamily="34" charset="0"/>
                    <a:ea typeface="Aptos" panose="020B0004020202020204" pitchFamily="34" charset="0"/>
                    <a:cs typeface="Times New Roman" panose="02020603050405020304" pitchFamily="18" charset="0"/>
                  </a:rPr>
                  <a:t>независимы, поэтому мы оптимизируем каждый из них отдельно, выбирая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en-US" sz="1800" b="0" i="1" smtClean="0">
                        <a:effectLst/>
                        <a:latin typeface="Cambria Math" panose="02040503050406030204" pitchFamily="18" charset="0"/>
                        <a:ea typeface="Aptos" panose="020B0004020202020204" pitchFamily="34" charset="0"/>
                        <a:cs typeface="Times New Roman" panose="02020603050405020304" pitchFamily="18" charset="0"/>
                      </a:rPr>
                      <m:t>=1</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для любого значения , которое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oMath>
                </a14:m>
                <a:r>
                  <a:rPr lang="en-US" sz="1800" dirty="0">
                    <a:effectLst/>
                    <a:latin typeface="Aptos" panose="020B0004020202020204" pitchFamily="34" charset="0"/>
                    <a:ea typeface="Aptos" panose="020B0004020202020204" pitchFamily="34" charset="0"/>
                    <a:cs typeface="Times New Roman" panose="02020603050405020304" pitchFamily="18" charset="0"/>
                  </a:rPr>
                  <a:t> </a:t>
                </a:r>
                <a:r>
                  <a:rPr lang="ru-RU" sz="1800" dirty="0">
                    <a:effectLst/>
                    <a:latin typeface="Aptos" panose="020B0004020202020204" pitchFamily="34" charset="0"/>
                    <a:ea typeface="Aptos" panose="020B0004020202020204" pitchFamily="34" charset="0"/>
                    <a:cs typeface="Times New Roman" panose="02020603050405020304" pitchFamily="18" charset="0"/>
                  </a:rPr>
                  <a:t>даёт минимальное значение </a:t>
                </a:r>
                <a14:m>
                  <m:oMath xmlns:m="http://schemas.openxmlformats.org/officeDocument/2006/math">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Sup>
                      <m:sSub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2</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2</m:t>
                        </m:r>
                      </m:sup>
                    </m:sSubSup>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Другими словами, мы просто присваиваем каждую точку данных ближайшему к ней центру кластера, или, более формально,</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d>
                        <m:dPr>
                          <m:begChr m:val="{"/>
                          <m:endChr m:val=""/>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dPr>
                        <m:e>
                          <m:m>
                            <m:mPr>
                              <m:plcHide m:val="on"/>
                              <m:mcs>
                                <m:mc>
                                  <m:mcPr>
                                    <m:count m:val="2"/>
                                    <m:mcJc m:val="center"/>
                                  </m:mcPr>
                                </m:mc>
                              </m:mcs>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mPr>
                            <m:mr>
                              <m:e>
                                <m:r>
                                  <a:rPr lang="ru-RU" sz="1800" i="1">
                                    <a:effectLst/>
                                    <a:latin typeface="Cambria Math" panose="02040503050406030204" pitchFamily="18" charset="0"/>
                                    <a:ea typeface="Aptos" panose="020B0004020202020204" pitchFamily="34" charset="0"/>
                                    <a:cs typeface="Times New Roman" panose="02020603050405020304" pitchFamily="18" charset="0"/>
                                  </a:rPr>
                                  <m:t>1</m:t>
                                </m:r>
                              </m:e>
                              <m:e>
                                <m:r>
                                  <m:rPr>
                                    <m:nor/>
                                  </m:rPr>
                                  <a:rPr lang="ru-RU" sz="1800">
                                    <a:effectLst/>
                                    <a:latin typeface="Aptos" panose="020B0004020202020204" pitchFamily="34" charset="0"/>
                                    <a:ea typeface="Aptos" panose="020B0004020202020204" pitchFamily="34" charset="0"/>
                                    <a:cs typeface="Times New Roman" panose="02020603050405020304" pitchFamily="18" charset="0"/>
                                  </a:rPr>
                                  <m:t>if</m:t>
                                </m:r>
                                <m:r>
                                  <a:rPr lang="ru-RU" sz="1800" i="1">
                                    <a:effectLst/>
                                    <a:latin typeface="Cambria Math" panose="02040503050406030204" pitchFamily="18" charset="0"/>
                                    <a:ea typeface="Aptos" panose="020B0004020202020204" pitchFamily="34" charset="0"/>
                                    <a:cs typeface="Times New Roman" panose="02020603050405020304" pitchFamily="18" charset="0"/>
                                  </a:rPr>
                                  <m:t> </m:t>
                                </m:r>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m:rPr>
                                        <m:nor/>
                                      </m:rPr>
                                      <a:rPr lang="ru-RU" sz="1800">
                                        <a:effectLst/>
                                        <a:latin typeface="Aptos" panose="020B0004020202020204" pitchFamily="34" charset="0"/>
                                        <a:ea typeface="Aptos" panose="020B0004020202020204" pitchFamily="34" charset="0"/>
                                        <a:cs typeface="Times New Roman" panose="02020603050405020304" pitchFamily="18" charset="0"/>
                                      </a:rPr>
                                      <m:t>argmin</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𝑗</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Sup>
                                  <m:sSub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b>
                                    <m:r>
                                      <a:rPr lang="en-US" sz="1800" b="0" i="1" smtClean="0">
                                        <a:effectLst/>
                                        <a:latin typeface="Cambria Math" panose="02040503050406030204" pitchFamily="18" charset="0"/>
                                        <a:ea typeface="Aptos" panose="020B0004020202020204" pitchFamily="34" charset="0"/>
                                        <a:cs typeface="Times New Roman" panose="02020603050405020304" pitchFamily="18" charset="0"/>
                                      </a:rPr>
                                      <m:t>,</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2</m:t>
                                    </m:r>
                                  </m:sup>
                                </m:sSubSup>
                              </m:e>
                            </m:mr>
                            <m:mr>
                              <m:e>
                                <m:r>
                                  <a:rPr lang="ru-RU" sz="1800" i="1">
                                    <a:effectLst/>
                                    <a:latin typeface="Cambria Math" panose="02040503050406030204" pitchFamily="18" charset="0"/>
                                    <a:ea typeface="Aptos" panose="020B0004020202020204" pitchFamily="34" charset="0"/>
                                    <a:cs typeface="Times New Roman" panose="02020603050405020304" pitchFamily="18" charset="0"/>
                                  </a:rPr>
                                  <m:t>0</m:t>
                                </m:r>
                              </m:e>
                              <m:e>
                                <m:r>
                                  <m:rPr>
                                    <m:nor/>
                                  </m:rPr>
                                  <a:rPr lang="ru-RU" sz="1800">
                                    <a:effectLst/>
                                    <a:latin typeface="Aptos" panose="020B0004020202020204" pitchFamily="34" charset="0"/>
                                    <a:ea typeface="Aptos" panose="020B0004020202020204" pitchFamily="34" charset="0"/>
                                    <a:cs typeface="Times New Roman" panose="02020603050405020304" pitchFamily="18" charset="0"/>
                                  </a:rPr>
                                  <m:t>otherwise</m:t>
                                </m:r>
                              </m:e>
                            </m:mr>
                          </m:m>
                        </m:e>
                      </m:d>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Затем рассмотрим оптимизацию </a:t>
                </a:r>
                <a14:m>
                  <m:oMath xmlns:m="http://schemas.openxmlformats.org/officeDocument/2006/math">
                    <m:sSub>
                      <m:sSubPr>
                        <m:ctrlPr>
                          <a:rPr lang="ru-RU" i="1">
                            <a:effectLst/>
                            <a:latin typeface="Cambria Math" panose="020405030504060302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сохраняя </a:t>
                </a:r>
                <a14:m>
                  <m:oMath xmlns:m="http://schemas.openxmlformats.org/officeDocument/2006/math">
                    <m:sSub>
                      <m:sSubPr>
                        <m:ctrlPr>
                          <a:rPr lang="ru-RU" i="1">
                            <a:effectLst/>
                            <a:latin typeface="Cambria Math" panose="020405030504060302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фиксированное значение.</a:t>
                </a:r>
                <a:endParaRPr lang="ru-RU" dirty="0"/>
              </a:p>
            </p:txBody>
          </p:sp>
        </mc:Choice>
        <mc:Fallback xmlns="">
          <p:sp>
            <p:nvSpPr>
              <p:cNvPr id="3" name="Объект 2">
                <a:extLst>
                  <a:ext uri="{FF2B5EF4-FFF2-40B4-BE49-F238E27FC236}">
                    <a16:creationId xmlns:a16="http://schemas.microsoft.com/office/drawing/2014/main" id="{D13E646C-6EEE-8F45-833B-0E599371ECC0}"/>
                  </a:ext>
                </a:extLst>
              </p:cNvPr>
              <p:cNvSpPr>
                <a:spLocks noGrp="1" noRot="1" noChangeAspect="1" noMove="1" noResize="1" noEditPoints="1" noAdjustHandles="1" noChangeArrowheads="1" noChangeShapeType="1" noTextEdit="1"/>
              </p:cNvSpPr>
              <p:nvPr>
                <p:ph idx="1"/>
              </p:nvPr>
            </p:nvSpPr>
            <p:spPr>
              <a:blipFill>
                <a:blip r:embed="rId2"/>
                <a:stretch>
                  <a:fillRect l="-643" t="-1744" r="-482" b="-24419"/>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6E2E483B-ACBE-5749-A9C4-B2D8611E5FE6}"/>
              </a:ext>
            </a:extLst>
          </p:cNvPr>
          <p:cNvSpPr>
            <a:spLocks noGrp="1"/>
          </p:cNvSpPr>
          <p:nvPr>
            <p:ph type="sldNum" sz="quarter" idx="12"/>
          </p:nvPr>
        </p:nvSpPr>
        <p:spPr/>
        <p:txBody>
          <a:bodyPr/>
          <a:lstStyle/>
          <a:p>
            <a:fld id="{C25AE2B1-4FEA-8644-8EB7-FD815BDC330B}" type="slidenum">
              <a:rPr lang="ru-RU" smtClean="0"/>
              <a:t>4</a:t>
            </a:fld>
            <a:endParaRPr lang="ru-RU"/>
          </a:p>
        </p:txBody>
      </p:sp>
    </p:spTree>
    <p:extLst>
      <p:ext uri="{BB962C8B-B14F-4D97-AF65-F5344CB8AC3E}">
        <p14:creationId xmlns:p14="http://schemas.microsoft.com/office/powerpoint/2010/main" val="3808359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0E3B24A-2577-834A-91E4-3E81F4FD6674}"/>
              </a:ext>
            </a:extLst>
          </p:cNvPr>
          <p:cNvSpPr>
            <a:spLocks noGrp="1"/>
          </p:cNvSpPr>
          <p:nvPr>
            <p:ph type="title"/>
          </p:nvPr>
        </p:nvSpPr>
        <p:spPr>
          <a:xfrm>
            <a:off x="628650" y="18256"/>
            <a:ext cx="7886700" cy="757922"/>
          </a:xfrm>
        </p:spPr>
        <p:txBody>
          <a:bodyPr/>
          <a:lstStyle/>
          <a:p>
            <a:r>
              <a:rPr lang="ru-RU" dirty="0"/>
              <a:t>Алгоритм </a:t>
            </a:r>
            <a:r>
              <a:rPr lang="en" dirty="0"/>
              <a:t>K-</a:t>
            </a:r>
            <a:r>
              <a:rPr lang="ru-RU" dirty="0"/>
              <a:t>средних</a:t>
            </a:r>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D13E646C-6EEE-8F45-833B-0E599371ECC0}"/>
                  </a:ext>
                </a:extLst>
              </p:cNvPr>
              <p:cNvSpPr>
                <a:spLocks noGrp="1"/>
              </p:cNvSpPr>
              <p:nvPr>
                <p:ph idx="1"/>
              </p:nvPr>
            </p:nvSpPr>
            <p:spPr>
              <a:xfrm>
                <a:off x="628650" y="1010092"/>
                <a:ext cx="7886700" cy="5613991"/>
              </a:xfrm>
            </p:spPr>
            <p:txBody>
              <a:bodyPr>
                <a:normAutofit fontScale="85000" lnSpcReduction="20000"/>
              </a:bodyPr>
              <a:lstStyle/>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Целевая функция является квадратичной функцией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и её можно минимизировать, приравняв её производную по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к нулю, что даёт:</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eqArr>
                        <m:eqArr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eqArrPr>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𝐽</m:t>
                              </m:r>
                            </m:num>
                            <m:den>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𝟎</m:t>
                          </m:r>
                          <m:r>
                            <a:rPr lang="ru-RU" sz="1800">
                              <a:effectLst/>
                              <a:latin typeface="Cambria Math" panose="02040503050406030204" pitchFamily="18" charset="0"/>
                              <a:ea typeface="Aptos" panose="020B0004020202020204" pitchFamily="34" charset="0"/>
                              <a:cs typeface="Times New Roman" panose="02020603050405020304" pitchFamily="18" charset="0"/>
                            </a:rPr>
                            <m:t>⇔</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r>
                                <a:rPr lang="ru-RU" sz="1800">
                                  <a:effectLst/>
                                  <a:latin typeface="Cambria Math" panose="02040503050406030204" pitchFamily="18" charset="0"/>
                                  <a:ea typeface="Aptos" panose="020B0004020202020204" pitchFamily="34" charset="0"/>
                                  <a:cs typeface="Times New Roman" panose="02020603050405020304" pitchFamily="18" charset="0"/>
                                </a:rPr>
                                <m:t>𝜕</m:t>
                              </m:r>
                            </m:num>
                            <m:den>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den>
                          </m:f>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nary>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Sup>
                            <m:sSub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SupPr>
                            <m:e>
                              <m:r>
                                <a:rPr lang="ru-RU" sz="1800">
                                  <a:effectLst/>
                                  <a:latin typeface="Cambria Math" panose="02040503050406030204" pitchFamily="18" charset="0"/>
                                  <a:ea typeface="Aptos" panose="020B0004020202020204" pitchFamily="34" charset="0"/>
                                  <a:cs typeface="Times New Roman" panose="02020603050405020304" pitchFamily="18" charset="0"/>
                                </a:rPr>
                                <m:t>|</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2</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2</m:t>
                              </m:r>
                            </m:sup>
                          </m:sSubSup>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𝟎</m:t>
                          </m:r>
                          <m:r>
                            <a:rPr lang="ru-RU" sz="1800">
                              <a:effectLst/>
                              <a:latin typeface="Cambria Math" panose="02040503050406030204" pitchFamily="18" charset="0"/>
                              <a:ea typeface="Aptos" panose="020B0004020202020204" pitchFamily="34" charset="0"/>
                              <a:cs typeface="Times New Roman" panose="02020603050405020304" pitchFamily="18" charset="0"/>
                            </a:rPr>
                            <m:t>⇔</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&amp;2</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nary>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𝟎</m:t>
                          </m:r>
                          <m:r>
                            <a:rPr lang="ru-RU" sz="1800">
                              <a:effectLst/>
                              <a:latin typeface="Cambria Math" panose="02040503050406030204" pitchFamily="18" charset="0"/>
                              <a:ea typeface="Aptos" panose="020B0004020202020204" pitchFamily="34" charset="0"/>
                              <a:cs typeface="Times New Roman" panose="02020603050405020304" pitchFamily="18" charset="0"/>
                            </a:rPr>
                            <m:t>⇔</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nary>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i="1">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nary>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𝟎</m:t>
                          </m:r>
                          <m:r>
                            <a:rPr lang="ru-RU" sz="1800">
                              <a:effectLst/>
                              <a:latin typeface="Cambria Math" panose="02040503050406030204" pitchFamily="18" charset="0"/>
                              <a:ea typeface="Aptos" panose="020B0004020202020204" pitchFamily="34" charset="0"/>
                              <a:cs typeface="Times New Roman" panose="02020603050405020304" pitchFamily="18" charset="0"/>
                            </a:rPr>
                            <m:t>⇔</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nary>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nary>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e>
                        <m:e>
                          <m:r>
                            <a:rPr lang="ru-RU" sz="1800" i="1">
                              <a:effectLst/>
                              <a:latin typeface="Cambria Math" panose="02040503050406030204" pitchFamily="18" charset="0"/>
                              <a:ea typeface="Aptos" panose="020B0004020202020204" pitchFamily="34" charset="0"/>
                              <a:cs typeface="Times New Roman" panose="02020603050405020304" pitchFamily="18" charset="0"/>
                            </a:rPr>
                            <m:t>&amp;</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f>
                            <m:f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fPr>
                            <m:num>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nary>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num>
                            <m:den>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nary>
                            </m:den>
                          </m:f>
                        </m:e>
                      </m:eqAr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Знаменатель равен количеству точек, отнесённых к кластеру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 и, следовательно,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oMath>
                </a14:m>
                <a:r>
                  <a:rPr lang="en-US" sz="1800" dirty="0">
                    <a:effectLst/>
                    <a:latin typeface="Aptos" panose="020B0004020202020204" pitchFamily="34" charset="0"/>
                    <a:ea typeface="Aptos" panose="020B0004020202020204" pitchFamily="34" charset="0"/>
                    <a:cs typeface="Times New Roman" panose="02020603050405020304" pitchFamily="18" charset="0"/>
                  </a:rPr>
                  <a:t> </a:t>
                </a:r>
                <a:r>
                  <a:rPr lang="ru-RU" sz="1800" dirty="0">
                    <a:effectLst/>
                    <a:latin typeface="Aptos" panose="020B0004020202020204" pitchFamily="34" charset="0"/>
                    <a:ea typeface="Aptos" panose="020B0004020202020204" pitchFamily="34" charset="0"/>
                    <a:cs typeface="Times New Roman" panose="02020603050405020304" pitchFamily="18" charset="0"/>
                  </a:rPr>
                  <a:t>равен среднему значению всех точек данных, </a:t>
                </a:r>
                <a14:m>
                  <m:oMath xmlns:m="http://schemas.openxmlformats.org/officeDocument/2006/math">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oMath>
                </a14:m>
                <a:r>
                  <a:rPr lang="en-US" sz="1800" dirty="0">
                    <a:effectLst/>
                    <a:latin typeface="Aptos" panose="020B0004020202020204" pitchFamily="34" charset="0"/>
                    <a:ea typeface="Aptos" panose="020B0004020202020204" pitchFamily="34" charset="0"/>
                    <a:cs typeface="Times New Roman" panose="02020603050405020304" pitchFamily="18" charset="0"/>
                  </a:rPr>
                  <a:t> </a:t>
                </a:r>
                <a:r>
                  <a:rPr lang="ru-RU" sz="1800" dirty="0">
                    <a:effectLst/>
                    <a:latin typeface="Aptos" panose="020B0004020202020204" pitchFamily="34" charset="0"/>
                    <a:ea typeface="Aptos" panose="020B0004020202020204" pitchFamily="34" charset="0"/>
                    <a:cs typeface="Times New Roman" panose="02020603050405020304" pitchFamily="18" charset="0"/>
                  </a:rPr>
                  <a:t>отнесённых к кластеру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Поскольку каждая фаза уменьшает значение целевой функции, сходимость алгоритма гарантирована. Однако следует учитывать, что он может сходиться к локальному, а не глобальному минимуму.</a:t>
                </a:r>
              </a:p>
            </p:txBody>
          </p:sp>
        </mc:Choice>
        <mc:Fallback xmlns="">
          <p:sp>
            <p:nvSpPr>
              <p:cNvPr id="3" name="Объект 2">
                <a:extLst>
                  <a:ext uri="{FF2B5EF4-FFF2-40B4-BE49-F238E27FC236}">
                    <a16:creationId xmlns:a16="http://schemas.microsoft.com/office/drawing/2014/main" id="{D13E646C-6EEE-8F45-833B-0E599371ECC0}"/>
                  </a:ext>
                </a:extLst>
              </p:cNvPr>
              <p:cNvSpPr>
                <a:spLocks noGrp="1" noRot="1" noChangeAspect="1" noMove="1" noResize="1" noEditPoints="1" noAdjustHandles="1" noChangeArrowheads="1" noChangeShapeType="1" noTextEdit="1"/>
              </p:cNvSpPr>
              <p:nvPr>
                <p:ph idx="1"/>
              </p:nvPr>
            </p:nvSpPr>
            <p:spPr>
              <a:xfrm>
                <a:off x="628650" y="1010092"/>
                <a:ext cx="7886700" cy="5613991"/>
              </a:xfrm>
              <a:blipFill>
                <a:blip r:embed="rId2"/>
                <a:stretch>
                  <a:fillRect l="-322" t="-1354"/>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88474C44-8D28-EB41-A502-0A38FC74F18D}"/>
              </a:ext>
            </a:extLst>
          </p:cNvPr>
          <p:cNvSpPr>
            <a:spLocks noGrp="1"/>
          </p:cNvSpPr>
          <p:nvPr>
            <p:ph type="sldNum" sz="quarter" idx="12"/>
          </p:nvPr>
        </p:nvSpPr>
        <p:spPr/>
        <p:txBody>
          <a:bodyPr/>
          <a:lstStyle/>
          <a:p>
            <a:fld id="{C25AE2B1-4FEA-8644-8EB7-FD815BDC330B}" type="slidenum">
              <a:rPr lang="ru-RU" smtClean="0"/>
              <a:t>5</a:t>
            </a:fld>
            <a:endParaRPr lang="ru-RU"/>
          </a:p>
        </p:txBody>
      </p:sp>
    </p:spTree>
    <p:extLst>
      <p:ext uri="{BB962C8B-B14F-4D97-AF65-F5344CB8AC3E}">
        <p14:creationId xmlns:p14="http://schemas.microsoft.com/office/powerpoint/2010/main" val="2474615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6F0A29A-9D78-7849-8D61-344149B625B4}"/>
              </a:ext>
            </a:extLst>
          </p:cNvPr>
          <p:cNvSpPr>
            <a:spLocks noGrp="1"/>
          </p:cNvSpPr>
          <p:nvPr>
            <p:ph type="title"/>
          </p:nvPr>
        </p:nvSpPr>
        <p:spPr>
          <a:xfrm>
            <a:off x="628650" y="365127"/>
            <a:ext cx="7886700" cy="365126"/>
          </a:xfrm>
        </p:spPr>
        <p:txBody>
          <a:bodyPr>
            <a:normAutofit fontScale="90000"/>
          </a:bodyPr>
          <a:lstStyle/>
          <a:p>
            <a:r>
              <a:rPr lang="en-US" dirty="0" err="1"/>
              <a:t>П</a:t>
            </a:r>
            <a:r>
              <a:rPr lang="ru-RU" dirty="0" err="1"/>
              <a:t>рименение</a:t>
            </a:r>
            <a:r>
              <a:rPr lang="ru-RU" dirty="0"/>
              <a:t> алгоритма К-средних</a:t>
            </a:r>
          </a:p>
        </p:txBody>
      </p:sp>
      <p:sp>
        <p:nvSpPr>
          <p:cNvPr id="3" name="Объект 2">
            <a:extLst>
              <a:ext uri="{FF2B5EF4-FFF2-40B4-BE49-F238E27FC236}">
                <a16:creationId xmlns:a16="http://schemas.microsoft.com/office/drawing/2014/main" id="{B9541FBD-C5A4-AF48-8021-11886F87443B}"/>
              </a:ext>
            </a:extLst>
          </p:cNvPr>
          <p:cNvSpPr>
            <a:spLocks noGrp="1"/>
          </p:cNvSpPr>
          <p:nvPr>
            <p:ph idx="1"/>
          </p:nvPr>
        </p:nvSpPr>
        <p:spPr>
          <a:xfrm>
            <a:off x="628650" y="984174"/>
            <a:ext cx="7886700" cy="365125"/>
          </a:xfrm>
        </p:spPr>
        <p:txBody>
          <a:bodyPr>
            <a:normAutofit/>
          </a:bodyPr>
          <a:lstStyle/>
          <a:p>
            <a:pPr marL="0" indent="0">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к набору данных </a:t>
            </a:r>
            <a:r>
              <a:rPr lang="ru-RU" sz="1800" dirty="0" err="1">
                <a:effectLst/>
                <a:latin typeface="Aptos" panose="020B0004020202020204" pitchFamily="34" charset="0"/>
                <a:ea typeface="Aptos" panose="020B0004020202020204" pitchFamily="34" charset="0"/>
                <a:cs typeface="Times New Roman" panose="02020603050405020304" pitchFamily="18" charset="0"/>
              </a:rPr>
              <a:t>Old</a:t>
            </a:r>
            <a:r>
              <a:rPr lang="ru-RU" sz="1800" dirty="0">
                <a:effectLst/>
                <a:latin typeface="Aptos" panose="020B0004020202020204" pitchFamily="34" charset="0"/>
                <a:ea typeface="Aptos" panose="020B0004020202020204" pitchFamily="34" charset="0"/>
                <a:cs typeface="Times New Roman" panose="02020603050405020304" pitchFamily="18" charset="0"/>
              </a:rPr>
              <a:t> </a:t>
            </a:r>
            <a:r>
              <a:rPr lang="ru-RU" sz="1800" dirty="0" err="1">
                <a:effectLst/>
                <a:latin typeface="Aptos" panose="020B0004020202020204" pitchFamily="34" charset="0"/>
                <a:ea typeface="Aptos" panose="020B0004020202020204" pitchFamily="34" charset="0"/>
                <a:cs typeface="Times New Roman" panose="02020603050405020304" pitchFamily="18" charset="0"/>
              </a:rPr>
              <a:t>Faithful</a:t>
            </a:r>
            <a:r>
              <a:rPr lang="ru-RU" sz="1800" dirty="0">
                <a:effectLst/>
                <a:latin typeface="Aptos" panose="020B0004020202020204" pitchFamily="34" charset="0"/>
                <a:ea typeface="Aptos" panose="020B0004020202020204" pitchFamily="34" charset="0"/>
                <a:cs typeface="Times New Roman" panose="02020603050405020304" pitchFamily="18" charset="0"/>
              </a:rPr>
              <a:t> (</a:t>
            </a:r>
            <a:r>
              <a:rPr lang="ru-RU" sz="1800" dirty="0" err="1">
                <a:effectLst/>
                <a:latin typeface="Fd2260317-Identity-H"/>
              </a:rPr>
              <a:t>Старыи</a:t>
            </a:r>
            <a:r>
              <a:rPr lang="ru-RU" sz="1800" dirty="0">
                <a:effectLst/>
                <a:latin typeface="Fd2260317-Identity-H"/>
              </a:rPr>
              <a:t>̆ служака</a:t>
            </a:r>
            <a:r>
              <a:rPr lang="ru-RU" sz="1800" dirty="0">
                <a:effectLst/>
                <a:latin typeface="Aptos" panose="020B0004020202020204" pitchFamily="34" charset="0"/>
                <a:ea typeface="Aptos" panose="020B0004020202020204" pitchFamily="34" charset="0"/>
                <a:cs typeface="Times New Roman" panose="02020603050405020304" pitchFamily="18" charset="0"/>
              </a:rPr>
              <a:t>)</a:t>
            </a:r>
            <a:endParaRPr lang="ru-RU" dirty="0"/>
          </a:p>
        </p:txBody>
      </p:sp>
      <p:sp>
        <p:nvSpPr>
          <p:cNvPr id="4" name="Номер слайда 3">
            <a:extLst>
              <a:ext uri="{FF2B5EF4-FFF2-40B4-BE49-F238E27FC236}">
                <a16:creationId xmlns:a16="http://schemas.microsoft.com/office/drawing/2014/main" id="{228BC724-67D1-3449-9E61-7A0D245C0268}"/>
              </a:ext>
            </a:extLst>
          </p:cNvPr>
          <p:cNvSpPr>
            <a:spLocks noGrp="1"/>
          </p:cNvSpPr>
          <p:nvPr>
            <p:ph type="sldNum" sz="quarter" idx="12"/>
          </p:nvPr>
        </p:nvSpPr>
        <p:spPr/>
        <p:txBody>
          <a:bodyPr/>
          <a:lstStyle/>
          <a:p>
            <a:fld id="{C25AE2B1-4FEA-8644-8EB7-FD815BDC330B}" type="slidenum">
              <a:rPr lang="ru-RU" smtClean="0"/>
              <a:t>6</a:t>
            </a:fld>
            <a:endParaRPr lang="ru-RU"/>
          </a:p>
        </p:txBody>
      </p:sp>
      <p:pic>
        <p:nvPicPr>
          <p:cNvPr id="6" name="Рисунок 5">
            <a:extLst>
              <a:ext uri="{FF2B5EF4-FFF2-40B4-BE49-F238E27FC236}">
                <a16:creationId xmlns:a16="http://schemas.microsoft.com/office/drawing/2014/main" id="{AC46CA69-6639-F64A-9D01-E425332FD7FA}"/>
              </a:ext>
            </a:extLst>
          </p:cNvPr>
          <p:cNvPicPr>
            <a:picLocks noChangeAspect="1"/>
          </p:cNvPicPr>
          <p:nvPr/>
        </p:nvPicPr>
        <p:blipFill>
          <a:blip r:embed="rId2"/>
          <a:stretch>
            <a:fillRect/>
          </a:stretch>
        </p:blipFill>
        <p:spPr>
          <a:xfrm>
            <a:off x="367377" y="1517526"/>
            <a:ext cx="1625600" cy="1625600"/>
          </a:xfrm>
          <a:prstGeom prst="rect">
            <a:avLst/>
          </a:prstGeom>
        </p:spPr>
      </p:pic>
      <p:pic>
        <p:nvPicPr>
          <p:cNvPr id="8" name="Рисунок 7">
            <a:extLst>
              <a:ext uri="{FF2B5EF4-FFF2-40B4-BE49-F238E27FC236}">
                <a16:creationId xmlns:a16="http://schemas.microsoft.com/office/drawing/2014/main" id="{E96D2B72-9239-334E-96CD-DD8E778AA428}"/>
              </a:ext>
            </a:extLst>
          </p:cNvPr>
          <p:cNvPicPr>
            <a:picLocks noChangeAspect="1"/>
          </p:cNvPicPr>
          <p:nvPr/>
        </p:nvPicPr>
        <p:blipFill>
          <a:blip r:embed="rId3"/>
          <a:stretch>
            <a:fillRect/>
          </a:stretch>
        </p:blipFill>
        <p:spPr>
          <a:xfrm>
            <a:off x="1992977" y="1517526"/>
            <a:ext cx="1625600" cy="1625600"/>
          </a:xfrm>
          <a:prstGeom prst="rect">
            <a:avLst/>
          </a:prstGeom>
        </p:spPr>
      </p:pic>
      <p:pic>
        <p:nvPicPr>
          <p:cNvPr id="10" name="Рисунок 9">
            <a:extLst>
              <a:ext uri="{FF2B5EF4-FFF2-40B4-BE49-F238E27FC236}">
                <a16:creationId xmlns:a16="http://schemas.microsoft.com/office/drawing/2014/main" id="{60D74573-E2D3-7D44-9FBE-6BBDC1FFF5BA}"/>
              </a:ext>
            </a:extLst>
          </p:cNvPr>
          <p:cNvPicPr>
            <a:picLocks noChangeAspect="1"/>
          </p:cNvPicPr>
          <p:nvPr/>
        </p:nvPicPr>
        <p:blipFill>
          <a:blip r:embed="rId4"/>
          <a:stretch>
            <a:fillRect/>
          </a:stretch>
        </p:blipFill>
        <p:spPr>
          <a:xfrm>
            <a:off x="3638550" y="1517526"/>
            <a:ext cx="1625600" cy="1625600"/>
          </a:xfrm>
          <a:prstGeom prst="rect">
            <a:avLst/>
          </a:prstGeom>
        </p:spPr>
      </p:pic>
      <p:pic>
        <p:nvPicPr>
          <p:cNvPr id="12" name="Рисунок 11">
            <a:extLst>
              <a:ext uri="{FF2B5EF4-FFF2-40B4-BE49-F238E27FC236}">
                <a16:creationId xmlns:a16="http://schemas.microsoft.com/office/drawing/2014/main" id="{B619D801-6610-8C47-B82C-91758BBE1DD6}"/>
              </a:ext>
            </a:extLst>
          </p:cNvPr>
          <p:cNvPicPr>
            <a:picLocks noChangeAspect="1"/>
          </p:cNvPicPr>
          <p:nvPr/>
        </p:nvPicPr>
        <p:blipFill>
          <a:blip r:embed="rId5"/>
          <a:stretch>
            <a:fillRect/>
          </a:stretch>
        </p:blipFill>
        <p:spPr>
          <a:xfrm>
            <a:off x="5244177" y="1549866"/>
            <a:ext cx="1625600" cy="1625600"/>
          </a:xfrm>
          <a:prstGeom prst="rect">
            <a:avLst/>
          </a:prstGeom>
        </p:spPr>
      </p:pic>
      <p:pic>
        <p:nvPicPr>
          <p:cNvPr id="14" name="Рисунок 13">
            <a:extLst>
              <a:ext uri="{FF2B5EF4-FFF2-40B4-BE49-F238E27FC236}">
                <a16:creationId xmlns:a16="http://schemas.microsoft.com/office/drawing/2014/main" id="{8D68BFEA-B57C-C240-ACA9-0397459B66A5}"/>
              </a:ext>
            </a:extLst>
          </p:cNvPr>
          <p:cNvPicPr>
            <a:picLocks noChangeAspect="1"/>
          </p:cNvPicPr>
          <p:nvPr/>
        </p:nvPicPr>
        <p:blipFill>
          <a:blip r:embed="rId6"/>
          <a:stretch>
            <a:fillRect/>
          </a:stretch>
        </p:blipFill>
        <p:spPr>
          <a:xfrm>
            <a:off x="6889750" y="1549866"/>
            <a:ext cx="1625600" cy="1625600"/>
          </a:xfrm>
          <a:prstGeom prst="rect">
            <a:avLst/>
          </a:prstGeom>
        </p:spPr>
      </p:pic>
      <p:pic>
        <p:nvPicPr>
          <p:cNvPr id="16" name="Рисунок 15">
            <a:extLst>
              <a:ext uri="{FF2B5EF4-FFF2-40B4-BE49-F238E27FC236}">
                <a16:creationId xmlns:a16="http://schemas.microsoft.com/office/drawing/2014/main" id="{5EA18A6A-587C-7B42-B721-5AD7B63D7617}"/>
              </a:ext>
            </a:extLst>
          </p:cNvPr>
          <p:cNvPicPr>
            <a:picLocks noChangeAspect="1"/>
          </p:cNvPicPr>
          <p:nvPr/>
        </p:nvPicPr>
        <p:blipFill>
          <a:blip r:embed="rId7"/>
          <a:stretch>
            <a:fillRect/>
          </a:stretch>
        </p:blipFill>
        <p:spPr>
          <a:xfrm>
            <a:off x="367377" y="3259752"/>
            <a:ext cx="1625600" cy="1625600"/>
          </a:xfrm>
          <a:prstGeom prst="rect">
            <a:avLst/>
          </a:prstGeom>
        </p:spPr>
      </p:pic>
      <p:pic>
        <p:nvPicPr>
          <p:cNvPr id="18" name="Рисунок 17">
            <a:extLst>
              <a:ext uri="{FF2B5EF4-FFF2-40B4-BE49-F238E27FC236}">
                <a16:creationId xmlns:a16="http://schemas.microsoft.com/office/drawing/2014/main" id="{CD1A3762-4802-034C-A81D-24CD7E02485A}"/>
              </a:ext>
            </a:extLst>
          </p:cNvPr>
          <p:cNvPicPr>
            <a:picLocks noChangeAspect="1"/>
          </p:cNvPicPr>
          <p:nvPr/>
        </p:nvPicPr>
        <p:blipFill>
          <a:blip r:embed="rId8"/>
          <a:stretch>
            <a:fillRect/>
          </a:stretch>
        </p:blipFill>
        <p:spPr>
          <a:xfrm>
            <a:off x="2012950" y="3238082"/>
            <a:ext cx="1625600" cy="1625600"/>
          </a:xfrm>
          <a:prstGeom prst="rect">
            <a:avLst/>
          </a:prstGeom>
        </p:spPr>
      </p:pic>
      <p:pic>
        <p:nvPicPr>
          <p:cNvPr id="20" name="Рисунок 19">
            <a:extLst>
              <a:ext uri="{FF2B5EF4-FFF2-40B4-BE49-F238E27FC236}">
                <a16:creationId xmlns:a16="http://schemas.microsoft.com/office/drawing/2014/main" id="{A0E53FCA-CAE2-F749-8AA2-2F8766BC7839}"/>
              </a:ext>
            </a:extLst>
          </p:cNvPr>
          <p:cNvPicPr>
            <a:picLocks noChangeAspect="1"/>
          </p:cNvPicPr>
          <p:nvPr/>
        </p:nvPicPr>
        <p:blipFill>
          <a:blip r:embed="rId9"/>
          <a:stretch>
            <a:fillRect/>
          </a:stretch>
        </p:blipFill>
        <p:spPr>
          <a:xfrm>
            <a:off x="3638550" y="3238082"/>
            <a:ext cx="1625600" cy="1625600"/>
          </a:xfrm>
          <a:prstGeom prst="rect">
            <a:avLst/>
          </a:prstGeom>
        </p:spPr>
      </p:pic>
      <p:pic>
        <p:nvPicPr>
          <p:cNvPr id="22" name="Рисунок 21">
            <a:extLst>
              <a:ext uri="{FF2B5EF4-FFF2-40B4-BE49-F238E27FC236}">
                <a16:creationId xmlns:a16="http://schemas.microsoft.com/office/drawing/2014/main" id="{68212ADD-F7F6-3A45-9451-C1D7876976DE}"/>
              </a:ext>
            </a:extLst>
          </p:cNvPr>
          <p:cNvPicPr>
            <a:picLocks noChangeAspect="1"/>
          </p:cNvPicPr>
          <p:nvPr/>
        </p:nvPicPr>
        <p:blipFill>
          <a:blip r:embed="rId10"/>
          <a:stretch>
            <a:fillRect/>
          </a:stretch>
        </p:blipFill>
        <p:spPr>
          <a:xfrm>
            <a:off x="5264150" y="3259752"/>
            <a:ext cx="1625600" cy="1625600"/>
          </a:xfrm>
          <a:prstGeom prst="rect">
            <a:avLst/>
          </a:prstGeom>
        </p:spPr>
      </p:pic>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900D4F1D-F27C-6D4B-B849-24706ECBA089}"/>
                  </a:ext>
                </a:extLst>
              </p:cNvPr>
              <p:cNvSpPr txBox="1"/>
              <p:nvPr/>
            </p:nvSpPr>
            <p:spPr>
              <a:xfrm>
                <a:off x="202018" y="5014656"/>
                <a:ext cx="8313332" cy="1669688"/>
              </a:xfrm>
              <a:prstGeom prst="rect">
                <a:avLst/>
              </a:prstGeom>
              <a:noFill/>
            </p:spPr>
            <p:txBody>
              <a:bodyPr wrap="square" rtlCol="0">
                <a:spAutoFit/>
              </a:bodyPr>
              <a:lstStyle/>
              <a:p>
                <a:pPr>
                  <a:spcBef>
                    <a:spcPts val="900"/>
                  </a:spcBef>
                  <a:spcAft>
                    <a:spcPts val="900"/>
                  </a:spcAft>
                </a:pPr>
                <a:r>
                  <a:rPr lang="ru-RU" sz="1000" dirty="0">
                    <a:effectLst/>
                    <a:latin typeface="Aptos" panose="020B0004020202020204" pitchFamily="34" charset="0"/>
                    <a:ea typeface="Aptos" panose="020B0004020202020204" pitchFamily="34" charset="0"/>
                    <a:cs typeface="Times New Roman" panose="02020603050405020304" pitchFamily="18" charset="0"/>
                  </a:rPr>
                  <a:t>Начальные значения центров кластеров выбираются по случайному подмножеству </a:t>
                </a:r>
                <a14:m>
                  <m:oMath xmlns:m="http://schemas.openxmlformats.org/officeDocument/2006/math">
                    <m:r>
                      <a:rPr lang="ru-RU" sz="1000" i="1">
                        <a:effectLst/>
                        <a:latin typeface="Cambria Math" panose="02040503050406030204" pitchFamily="18" charset="0"/>
                        <a:ea typeface="Aptos" panose="020B0004020202020204" pitchFamily="34" charset="0"/>
                        <a:cs typeface="Times New Roman" panose="02020603050405020304" pitchFamily="18" charset="0"/>
                      </a:rPr>
                      <m:t>𝐾</m:t>
                    </m:r>
                  </m:oMath>
                </a14:m>
                <a:r>
                  <a:rPr lang="ru-RU" sz="1000" dirty="0">
                    <a:effectLst/>
                    <a:latin typeface="Aptos" panose="020B0004020202020204" pitchFamily="34" charset="0"/>
                    <a:ea typeface="Aptos" panose="020B0004020202020204" pitchFamily="34" charset="0"/>
                    <a:cs typeface="Times New Roman" panose="02020603050405020304" pitchFamily="18" charset="0"/>
                  </a:rPr>
                  <a:t> точек данных. Также стоит отметить, что </a:t>
                </a:r>
                <a14:m>
                  <m:oMath xmlns:m="http://schemas.openxmlformats.org/officeDocument/2006/math">
                    <m:r>
                      <a:rPr lang="ru-RU" sz="1000" i="1">
                        <a:effectLst/>
                        <a:latin typeface="Cambria Math" panose="02040503050406030204" pitchFamily="18" charset="0"/>
                        <a:ea typeface="Aptos" panose="020B0004020202020204" pitchFamily="34" charset="0"/>
                        <a:cs typeface="Times New Roman" panose="02020603050405020304" pitchFamily="18" charset="0"/>
                      </a:rPr>
                      <m:t>𝐾</m:t>
                    </m:r>
                  </m:oMath>
                </a14:m>
                <a:r>
                  <a:rPr lang="ru-RU" sz="1000" dirty="0">
                    <a:effectLst/>
                    <a:latin typeface="Aptos" panose="020B0004020202020204" pitchFamily="34" charset="0"/>
                    <a:ea typeface="Aptos" panose="020B0004020202020204" pitchFamily="34" charset="0"/>
                    <a:cs typeface="Times New Roman" panose="02020603050405020304" pitchFamily="18" charset="0"/>
                  </a:rPr>
                  <a:t>сам алгоритм </a:t>
                </a:r>
                <a14:m>
                  <m:oMath xmlns:m="http://schemas.openxmlformats.org/officeDocument/2006/math">
                    <m:r>
                      <a:rPr lang="ru-RU" sz="1000" i="1">
                        <a:latin typeface="Cambria Math" panose="02040503050406030204" pitchFamily="18" charset="0"/>
                        <a:ea typeface="Aptos" panose="020B0004020202020204" pitchFamily="34" charset="0"/>
                        <a:cs typeface="Times New Roman" panose="02020603050405020304" pitchFamily="18" charset="0"/>
                      </a:rPr>
                      <m:t>𝐾</m:t>
                    </m:r>
                  </m:oMath>
                </a14:m>
                <a:r>
                  <a:rPr lang="ru-RU" sz="1000" dirty="0">
                    <a:effectLst/>
                    <a:latin typeface="Aptos" panose="020B0004020202020204" pitchFamily="34" charset="0"/>
                    <a:ea typeface="Aptos" panose="020B0004020202020204" pitchFamily="34" charset="0"/>
                    <a:cs typeface="Times New Roman" panose="02020603050405020304" pitchFamily="18" charset="0"/>
                  </a:rPr>
                  <a:t>-средних часто используется для инициализации параметров модели гауссовой смеси перед применением алгоритма EM.</a:t>
                </a:r>
              </a:p>
              <a:p>
                <a:pPr>
                  <a:spcBef>
                    <a:spcPts val="900"/>
                  </a:spcBef>
                  <a:spcAft>
                    <a:spcPts val="900"/>
                  </a:spcAft>
                </a:pPr>
                <a:r>
                  <a:rPr lang="ru-RU" sz="1000" dirty="0">
                    <a:effectLst/>
                    <a:latin typeface="Aptos" panose="020B0004020202020204" pitchFamily="34" charset="0"/>
                    <a:ea typeface="Aptos" panose="020B0004020202020204" pitchFamily="34" charset="0"/>
                    <a:cs typeface="Times New Roman" panose="02020603050405020304" pitchFamily="18" charset="0"/>
                  </a:rPr>
                  <a:t>Реализация алгоритма </a:t>
                </a:r>
                <a14:m>
                  <m:oMath xmlns:m="http://schemas.openxmlformats.org/officeDocument/2006/math">
                    <m:r>
                      <a:rPr lang="ru-RU" sz="1000" i="1">
                        <a:latin typeface="Cambria Math" panose="02040503050406030204" pitchFamily="18" charset="0"/>
                        <a:ea typeface="Aptos" panose="020B0004020202020204" pitchFamily="34" charset="0"/>
                        <a:cs typeface="Times New Roman" panose="02020603050405020304" pitchFamily="18" charset="0"/>
                      </a:rPr>
                      <m:t>𝐾</m:t>
                    </m:r>
                  </m:oMath>
                </a14:m>
                <a:r>
                  <a:rPr lang="ru-RU" sz="1000" dirty="0">
                    <a:effectLst/>
                    <a:latin typeface="Aptos" panose="020B0004020202020204" pitchFamily="34" charset="0"/>
                    <a:ea typeface="Aptos" panose="020B0004020202020204" pitchFamily="34" charset="0"/>
                    <a:cs typeface="Times New Roman" panose="02020603050405020304" pitchFamily="18" charset="0"/>
                  </a:rPr>
                  <a:t>-средних, обсуждаемого здесь, может быть относительно медленной, поскольку для </a:t>
                </a:r>
                <a:r>
                  <a:rPr lang="ru-RU" sz="1000" dirty="0" err="1">
                    <a:effectLst/>
                    <a:latin typeface="Aptos" panose="020B0004020202020204" pitchFamily="34" charset="0"/>
                    <a:ea typeface="Aptos" panose="020B0004020202020204" pitchFamily="34" charset="0"/>
                    <a:cs typeface="Times New Roman" panose="02020603050405020304" pitchFamily="18" charset="0"/>
                  </a:rPr>
                  <a:t>E</a:t>
                </a:r>
                <a:r>
                  <a:rPr lang="ru-RU" sz="1000" dirty="0">
                    <a:effectLst/>
                    <a:latin typeface="Aptos" panose="020B0004020202020204" pitchFamily="34" charset="0"/>
                    <a:ea typeface="Aptos" panose="020B0004020202020204" pitchFamily="34" charset="0"/>
                    <a:cs typeface="Times New Roman" panose="02020603050405020304" pitchFamily="18" charset="0"/>
                  </a:rPr>
                  <a:t>-шага необходимо вычислить евклидово расстояние между каждым вектором-прототипом и каждой точкой данных. Было предложено несколько схем ускорения </a:t>
                </a:r>
                <a14:m>
                  <m:oMath xmlns:m="http://schemas.openxmlformats.org/officeDocument/2006/math">
                    <m:r>
                      <a:rPr lang="ru-RU" sz="1000" i="1">
                        <a:latin typeface="Cambria Math" panose="02040503050406030204" pitchFamily="18" charset="0"/>
                        <a:ea typeface="Aptos" panose="020B0004020202020204" pitchFamily="34" charset="0"/>
                        <a:cs typeface="Times New Roman" panose="02020603050405020304" pitchFamily="18" charset="0"/>
                      </a:rPr>
                      <m:t>𝐾</m:t>
                    </m:r>
                    <m:r>
                      <a:rPr lang="ru-RU" sz="1000" i="1">
                        <a:latin typeface="Cambria Math" panose="02040503050406030204" pitchFamily="18" charset="0"/>
                        <a:ea typeface="Aptos" panose="020B0004020202020204" pitchFamily="34" charset="0"/>
                        <a:cs typeface="Times New Roman" panose="02020603050405020304" pitchFamily="18" charset="0"/>
                      </a:rPr>
                      <m:t> </m:t>
                    </m:r>
                  </m:oMath>
                </a14:m>
                <a:r>
                  <a:rPr lang="ru-RU" sz="1000" dirty="0">
                    <a:effectLst/>
                    <a:latin typeface="Aptos" panose="020B0004020202020204" pitchFamily="34" charset="0"/>
                    <a:ea typeface="Aptos" panose="020B0004020202020204" pitchFamily="34" charset="0"/>
                    <a:cs typeface="Times New Roman" panose="02020603050405020304" pitchFamily="18" charset="0"/>
                  </a:rPr>
                  <a:t>средних, некоторые из которых основаны на предварительном вычислении структуры данных (например, </a:t>
                </a:r>
                <a:r>
                  <a:rPr lang="ru-RU" sz="1000" dirty="0" err="1">
                    <a:effectLst/>
                    <a:latin typeface="Aptos" panose="020B0004020202020204" pitchFamily="34" charset="0"/>
                    <a:ea typeface="Aptos" panose="020B0004020202020204" pitchFamily="34" charset="0"/>
                    <a:cs typeface="Times New Roman" panose="02020603050405020304" pitchFamily="18" charset="0"/>
                  </a:rPr>
                  <a:t>kd</a:t>
                </a:r>
                <a:r>
                  <a:rPr lang="ru-RU" sz="1000" dirty="0">
                    <a:effectLst/>
                    <a:latin typeface="Aptos" panose="020B0004020202020204" pitchFamily="34" charset="0"/>
                    <a:ea typeface="Aptos" panose="020B0004020202020204" pitchFamily="34" charset="0"/>
                    <a:cs typeface="Times New Roman" panose="02020603050405020304" pitchFamily="18" charset="0"/>
                  </a:rPr>
                  <a:t>-дерева) таким образом, чтобы соседние точки находились в одном поддереве. Другие подходы используют неравенство треугольника для расстояний, тем самым избегая ненужных вычислений расстояний.</a:t>
                </a:r>
              </a:p>
              <a:p>
                <a:endParaRPr lang="ru-RU" sz="1000" dirty="0"/>
              </a:p>
            </p:txBody>
          </p:sp>
        </mc:Choice>
        <mc:Fallback xmlns="">
          <p:sp>
            <p:nvSpPr>
              <p:cNvPr id="23" name="TextBox 22">
                <a:extLst>
                  <a:ext uri="{FF2B5EF4-FFF2-40B4-BE49-F238E27FC236}">
                    <a16:creationId xmlns:a16="http://schemas.microsoft.com/office/drawing/2014/main" id="{900D4F1D-F27C-6D4B-B849-24706ECBA089}"/>
                  </a:ext>
                </a:extLst>
              </p:cNvPr>
              <p:cNvSpPr txBox="1">
                <a:spLocks noRot="1" noChangeAspect="1" noMove="1" noResize="1" noEditPoints="1" noAdjustHandles="1" noChangeArrowheads="1" noChangeShapeType="1" noTextEdit="1"/>
              </p:cNvSpPr>
              <p:nvPr/>
            </p:nvSpPr>
            <p:spPr>
              <a:xfrm>
                <a:off x="202018" y="5014656"/>
                <a:ext cx="8313332" cy="1669688"/>
              </a:xfrm>
              <a:prstGeom prst="rect">
                <a:avLst/>
              </a:prstGeom>
              <a:blipFill>
                <a:blip r:embed="rId11"/>
                <a:stretch>
                  <a:fillRect/>
                </a:stretch>
              </a:blipFill>
            </p:spPr>
            <p:txBody>
              <a:bodyPr/>
              <a:lstStyle/>
              <a:p>
                <a:r>
                  <a:rPr lang="ru-RU">
                    <a:noFill/>
                  </a:rPr>
                  <a:t> </a:t>
                </a:r>
              </a:p>
            </p:txBody>
          </p:sp>
        </mc:Fallback>
      </mc:AlternateContent>
      <p:pic>
        <p:nvPicPr>
          <p:cNvPr id="25" name="Рисунок 24">
            <a:extLst>
              <a:ext uri="{FF2B5EF4-FFF2-40B4-BE49-F238E27FC236}">
                <a16:creationId xmlns:a16="http://schemas.microsoft.com/office/drawing/2014/main" id="{10E0A035-201F-D841-B75C-E270BD39D2FE}"/>
              </a:ext>
            </a:extLst>
          </p:cNvPr>
          <p:cNvPicPr>
            <a:picLocks noChangeAspect="1"/>
          </p:cNvPicPr>
          <p:nvPr/>
        </p:nvPicPr>
        <p:blipFill>
          <a:blip r:embed="rId12"/>
          <a:stretch>
            <a:fillRect/>
          </a:stretch>
        </p:blipFill>
        <p:spPr>
          <a:xfrm>
            <a:off x="6907248" y="3416231"/>
            <a:ext cx="2236752" cy="1669688"/>
          </a:xfrm>
          <a:prstGeom prst="rect">
            <a:avLst/>
          </a:prstGeom>
        </p:spPr>
      </p:pic>
    </p:spTree>
    <p:extLst>
      <p:ext uri="{BB962C8B-B14F-4D97-AF65-F5344CB8AC3E}">
        <p14:creationId xmlns:p14="http://schemas.microsoft.com/office/powerpoint/2010/main" val="1753411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4842C8C-E21E-0B4A-B3A4-FB364385084A}"/>
              </a:ext>
            </a:extLst>
          </p:cNvPr>
          <p:cNvSpPr>
            <a:spLocks noGrp="1"/>
          </p:cNvSpPr>
          <p:nvPr>
            <p:ph type="title"/>
          </p:nvPr>
        </p:nvSpPr>
        <p:spPr/>
        <p:txBody>
          <a:bodyPr/>
          <a:lstStyle/>
          <a:p>
            <a:r>
              <a:rPr lang="ru-RU" dirty="0"/>
              <a:t>К-</a:t>
            </a:r>
            <a:r>
              <a:rPr lang="ru-RU" dirty="0" err="1"/>
              <a:t>медоиды</a:t>
            </a:r>
            <a:endParaRPr lang="ru-RU" dirty="0"/>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7A81E181-1CF2-4B4C-9483-C139972468EF}"/>
                  </a:ext>
                </a:extLst>
              </p:cNvPr>
              <p:cNvSpPr>
                <a:spLocks noGrp="1"/>
              </p:cNvSpPr>
              <p:nvPr>
                <p:ph idx="1"/>
              </p:nvPr>
            </p:nvSpPr>
            <p:spPr>
              <a:xfrm>
                <a:off x="628650" y="1825624"/>
                <a:ext cx="7886700" cy="4814661"/>
              </a:xfrm>
            </p:spPr>
            <p:txBody>
              <a:bodyPr>
                <a:normAutofit fontScale="85000" lnSpcReduction="10000"/>
              </a:bodyPr>
              <a:lstStyle/>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Алгоритм </a:t>
                </a:r>
                <a:r>
                  <a:rPr lang="ru-RU" sz="1800" dirty="0" err="1">
                    <a:effectLst/>
                    <a:latin typeface="Aptos" panose="020B0004020202020204" pitchFamily="34" charset="0"/>
                    <a:ea typeface="Aptos" panose="020B0004020202020204" pitchFamily="34" charset="0"/>
                    <a:cs typeface="Times New Roman" panose="02020603050405020304" pitchFamily="18" charset="0"/>
                  </a:rPr>
                  <a:t>K</a:t>
                </a:r>
                <a:r>
                  <a:rPr lang="ru-RU" sz="1800" dirty="0">
                    <a:effectLst/>
                    <a:latin typeface="Aptos" panose="020B0004020202020204" pitchFamily="34" charset="0"/>
                    <a:ea typeface="Aptos" panose="020B0004020202020204" pitchFamily="34" charset="0"/>
                    <a:cs typeface="Times New Roman" panose="02020603050405020304" pitchFamily="18" charset="0"/>
                  </a:rPr>
                  <a:t>-средних обычно основан на квадрате евклидова расстояния для измерения расстояния между точкой данных и вектором-прототипом. Это ограничивает тип рассматриваемых переменных (например, не подходит для случаев, когда некоторые или все переменные представляют собой категориальные метки), но также делает определение кластерного среднего неустойчивым к выбросам. Алгоритм </a:t>
                </a:r>
                <a:r>
                  <a:rPr lang="ru-RU" sz="1800" dirty="0" err="1">
                    <a:effectLst/>
                    <a:latin typeface="Aptos" panose="020B0004020202020204" pitchFamily="34" charset="0"/>
                    <a:ea typeface="Aptos" panose="020B0004020202020204" pitchFamily="34" charset="0"/>
                    <a:cs typeface="Times New Roman" panose="02020603050405020304" pitchFamily="18" charset="0"/>
                  </a:rPr>
                  <a:t>K</a:t>
                </a:r>
                <a:r>
                  <a:rPr lang="ru-RU" sz="1800" dirty="0">
                    <a:effectLst/>
                    <a:latin typeface="Aptos" panose="020B0004020202020204" pitchFamily="34" charset="0"/>
                    <a:ea typeface="Aptos" panose="020B0004020202020204" pitchFamily="34" charset="0"/>
                    <a:cs typeface="Times New Roman" panose="02020603050405020304" pitchFamily="18" charset="0"/>
                  </a:rPr>
                  <a:t>-средних можно обобщить, введя более общую меру несходства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m:t>
                        </m:r>
                      </m:sup>
                    </m:sSup>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и затем минимизировав следующую меру искажения:</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acc>
                        <m:accPr>
                          <m:chr m:val="̃"/>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accPr>
                        <m:e>
                          <m:r>
                            <a:rPr lang="ru-RU" sz="1800" i="1">
                              <a:effectLst/>
                              <a:latin typeface="Cambria Math" panose="02040503050406030204" pitchFamily="18" charset="0"/>
                              <a:ea typeface="Aptos" panose="020B0004020202020204" pitchFamily="34" charset="0"/>
                              <a:cs typeface="Times New Roman" panose="02020603050405020304" pitchFamily="18" charset="0"/>
                            </a:rPr>
                            <m:t>𝐽</m:t>
                          </m:r>
                        </m:e>
                      </m:acc>
                      <m:r>
                        <a:rPr lang="ru-RU" sz="1800">
                          <a:effectLst/>
                          <a:latin typeface="Cambria Math" panose="02040503050406030204" pitchFamily="18" charset="0"/>
                          <a:ea typeface="Aptos" panose="020B0004020202020204" pitchFamily="34" charset="0"/>
                          <a:cs typeface="Times New Roman" panose="02020603050405020304" pitchFamily="18" charset="0"/>
                        </a:rPr>
                        <m:t>=</m:t>
                      </m:r>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sup>
                        <m:e>
                          <m:nary>
                            <m:naryPr>
                              <m:chr m:val="∑"/>
                              <m:limLoc m:val="undOv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naryPr>
                            <m:sub>
                              <m:r>
                                <a:rPr lang="ru-RU" sz="1800" i="1">
                                  <a:effectLst/>
                                  <a:latin typeface="Cambria Math" panose="02040503050406030204" pitchFamily="18" charset="0"/>
                                  <a:ea typeface="Aptos" panose="020B0004020202020204" pitchFamily="34" charset="0"/>
                                  <a:cs typeface="Times New Roman" panose="02020603050405020304" pitchFamily="18" charset="0"/>
                                </a:rPr>
                                <m:t>𝑚</m:t>
                              </m:r>
                              <m:r>
                                <a:rPr lang="ru-RU" sz="1800">
                                  <a:effectLst/>
                                  <a:latin typeface="Cambria Math" panose="02040503050406030204" pitchFamily="18" charset="0"/>
                                  <a:ea typeface="Aptos" panose="020B0004020202020204" pitchFamily="34" charset="0"/>
                                  <a:cs typeface="Times New Roman" panose="02020603050405020304" pitchFamily="18" charset="0"/>
                                </a:rPr>
                                <m:t>=</m:t>
                              </m:r>
                              <m:r>
                                <a:rPr lang="ru-RU"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ru-RU" sz="1800" i="1">
                                  <a:effectLst/>
                                  <a:latin typeface="Cambria Math" panose="02040503050406030204" pitchFamily="18" charset="0"/>
                                  <a:ea typeface="Aptos" panose="020B0004020202020204" pitchFamily="34" charset="0"/>
                                  <a:cs typeface="Times New Roman" panose="02020603050405020304" pitchFamily="18" charset="0"/>
                                </a:rPr>
                                <m:t>𝑀</m:t>
                              </m:r>
                            </m:sup>
                            <m:e>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i="1">
                                      <a:effectLst/>
                                      <a:latin typeface="Cambria Math" panose="02040503050406030204" pitchFamily="18" charset="0"/>
                                      <a:ea typeface="Aptos" panose="020B0004020202020204" pitchFamily="34" charset="0"/>
                                      <a:cs typeface="Times New Roman" panose="02020603050405020304" pitchFamily="18" charset="0"/>
                                    </a:rPr>
                                    <m:t>𝑟</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𝑛𝑘</m:t>
                                  </m:r>
                                </m:sub>
                              </m:sSub>
                            </m:e>
                          </m:nary>
                        </m:e>
                      </m:nary>
                      <m:r>
                        <a:rPr lang="ru-RU" sz="1800" i="1">
                          <a:effectLst/>
                          <a:latin typeface="Cambria Math" panose="02040503050406030204" pitchFamily="18" charset="0"/>
                          <a:ea typeface="Aptos" panose="020B0004020202020204" pitchFamily="34" charset="0"/>
                          <a:cs typeface="Times New Roman" panose="02020603050405020304" pitchFamily="18" charset="0"/>
                        </a:rPr>
                        <m:t>𝒱</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𝐱</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𝑛</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bPr>
                        <m:e>
                          <m:r>
                            <a:rPr lang="ru-RU" sz="1800" b="1" i="1">
                              <a:effectLst/>
                              <a:latin typeface="Cambria Math" panose="02040503050406030204" pitchFamily="18" charset="0"/>
                              <a:ea typeface="Aptos" panose="020B0004020202020204" pitchFamily="34" charset="0"/>
                              <a:cs typeface="Times New Roman" panose="02020603050405020304" pitchFamily="18" charset="0"/>
                            </a:rPr>
                            <m:t>𝛍</m:t>
                          </m:r>
                        </m:e>
                        <m:sub>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sub>
                      </m:sSub>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m:oMathPara>
                </a14:m>
                <a:endParaRPr lang="ru-RU"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Для общего выбора меры различия шаг </a:t>
                </a:r>
                <a:r>
                  <a:rPr lang="ru-RU" sz="1800" dirty="0" err="1">
                    <a:effectLst/>
                    <a:latin typeface="Aptos" panose="020B0004020202020204" pitchFamily="34" charset="0"/>
                    <a:ea typeface="Aptos" panose="020B0004020202020204" pitchFamily="34" charset="0"/>
                    <a:cs typeface="Times New Roman" panose="02020603050405020304" pitchFamily="18" charset="0"/>
                  </a:rPr>
                  <a:t>M</a:t>
                </a:r>
                <a:r>
                  <a:rPr lang="ru-RU" sz="1800" dirty="0">
                    <a:effectLst/>
                    <a:latin typeface="Aptos" panose="020B0004020202020204" pitchFamily="34" charset="0"/>
                    <a:ea typeface="Aptos" panose="020B0004020202020204" pitchFamily="34" charset="0"/>
                    <a:cs typeface="Times New Roman" panose="02020603050405020304" pitchFamily="18" charset="0"/>
                  </a:rPr>
                  <a:t> потенциально сложнее, чем для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a:t>
                </a:r>
                <a:r>
                  <a:rPr lang="ru-RU" sz="1800" dirty="0" err="1">
                    <a:effectLst/>
                    <a:latin typeface="Aptos" panose="020B0004020202020204" pitchFamily="34" charset="0"/>
                    <a:ea typeface="Aptos" panose="020B0004020202020204" pitchFamily="34" charset="0"/>
                    <a:cs typeface="Times New Roman" panose="02020603050405020304" pitchFamily="18" charset="0"/>
                  </a:rPr>
                  <a:t>means</a:t>
                </a:r>
                <a:r>
                  <a:rPr lang="ru-RU" sz="1800" dirty="0">
                    <a:effectLst/>
                    <a:latin typeface="Aptos" panose="020B0004020202020204" pitchFamily="34" charset="0"/>
                    <a:ea typeface="Aptos" panose="020B0004020202020204" pitchFamily="34" charset="0"/>
                    <a:cs typeface="Times New Roman" panose="02020603050405020304" pitchFamily="18" charset="0"/>
                  </a:rPr>
                  <a:t>, поэтому обычно ограничивают каждый прототип кластера одним из векторов данных, назначенных этому кластеру. Таким образом, шаг </a:t>
                </a:r>
                <a:r>
                  <a:rPr lang="ru-RU" sz="1800" dirty="0" err="1">
                    <a:effectLst/>
                    <a:latin typeface="Aptos" panose="020B0004020202020204" pitchFamily="34" charset="0"/>
                    <a:ea typeface="Aptos" panose="020B0004020202020204" pitchFamily="34" charset="0"/>
                    <a:cs typeface="Times New Roman" panose="02020603050405020304" pitchFamily="18" charset="0"/>
                  </a:rPr>
                  <a:t>M</a:t>
                </a:r>
                <a:r>
                  <a:rPr lang="ru-RU" sz="1800" dirty="0">
                    <a:effectLst/>
                    <a:latin typeface="Aptos" panose="020B0004020202020204" pitchFamily="34" charset="0"/>
                    <a:ea typeface="Aptos" panose="020B0004020202020204" pitchFamily="34" charset="0"/>
                    <a:cs typeface="Times New Roman" panose="02020603050405020304" pitchFamily="18" charset="0"/>
                  </a:rPr>
                  <a:t> включает в себя для каждого кластера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дискретный поиск по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𝑁𝑘</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точкам, назначенным этому кластеру, что требует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𝑂</m:t>
                    </m:r>
                    <m:r>
                      <a:rPr lang="ru-RU" sz="1800">
                        <a:effectLst/>
                        <a:latin typeface="Cambria Math" panose="02040503050406030204" pitchFamily="18" charset="0"/>
                        <a:ea typeface="Aptos" panose="020B0004020202020204" pitchFamily="34" charset="0"/>
                        <a:cs typeface="Times New Roman" panose="02020603050405020304" pitchFamily="18" charset="0"/>
                      </a:rPr>
                      <m:t>(</m:t>
                    </m:r>
                    <m:sSup>
                      <m:sSupPr>
                        <m:ctrlPr>
                          <a:rPr lang="ru-RU" sz="1800" i="1">
                            <a:effectLst/>
                            <a:latin typeface="Cambria Math" panose="02040503050406030204" pitchFamily="18" charset="0"/>
                            <a:ea typeface="Aptos" panose="020B0004020202020204" pitchFamily="34" charset="0"/>
                            <a:cs typeface="Times New Roman" panose="02020603050405020304" pitchFamily="18" charset="0"/>
                          </a:rPr>
                        </m:ctrlPr>
                      </m:sSupPr>
                      <m:e>
                        <m:r>
                          <a:rPr lang="ru-RU" sz="1800" i="1">
                            <a:effectLst/>
                            <a:latin typeface="Cambria Math" panose="02040503050406030204" pitchFamily="18" charset="0"/>
                            <a:ea typeface="Aptos" panose="020B0004020202020204" pitchFamily="34" charset="0"/>
                            <a:cs typeface="Times New Roman" panose="02020603050405020304" pitchFamily="18" charset="0"/>
                          </a:rPr>
                          <m:t>𝑁</m:t>
                        </m:r>
                      </m:e>
                      <m:sup>
                        <m:r>
                          <a:rPr lang="ru-RU" sz="1800" i="1">
                            <a:effectLst/>
                            <a:latin typeface="Cambria Math" panose="02040503050406030204" pitchFamily="18" charset="0"/>
                            <a:ea typeface="Aptos" panose="020B0004020202020204" pitchFamily="34" charset="0"/>
                            <a:cs typeface="Times New Roman" panose="02020603050405020304" pitchFamily="18" charset="0"/>
                          </a:rPr>
                          <m:t>2</m:t>
                        </m:r>
                      </m:sup>
                    </m:sSup>
                    <m:r>
                      <a:rPr lang="ru-RU" sz="1800" i="1">
                        <a:effectLst/>
                        <a:latin typeface="Cambria Math" panose="02040503050406030204" pitchFamily="18" charset="0"/>
                        <a:ea typeface="Aptos" panose="020B0004020202020204" pitchFamily="34" charset="0"/>
                        <a:cs typeface="Times New Roman" panose="02020603050405020304" pitchFamily="18" charset="0"/>
                      </a:rPr>
                      <m:t>𝑘</m:t>
                    </m:r>
                    <m:r>
                      <a:rPr lang="ru-RU" sz="1800">
                        <a:effectLst/>
                        <a:latin typeface="Cambria Math" panose="02040503050406030204" pitchFamily="18" charset="0"/>
                        <a:ea typeface="Aptos" panose="020B0004020202020204" pitchFamily="34" charset="0"/>
                        <a:cs typeface="Times New Roman" panose="02020603050405020304" pitchFamily="18" charset="0"/>
                      </a:rPr>
                      <m:t>)</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вычислений.</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spcBef>
                    <a:spcPts val="900"/>
                  </a:spcBef>
                  <a:spcAft>
                    <a:spcPts val="900"/>
                  </a:spcAft>
                  <a:buNone/>
                </a:pPr>
                <a:r>
                  <a:rPr lang="ru-RU" sz="1800" dirty="0">
                    <a:effectLst/>
                    <a:latin typeface="Aptos" panose="020B0004020202020204" pitchFamily="34" charset="0"/>
                    <a:ea typeface="Aptos" panose="020B0004020202020204" pitchFamily="34" charset="0"/>
                    <a:cs typeface="Times New Roman" panose="02020603050405020304" pitchFamily="18" charset="0"/>
                  </a:rPr>
                  <a:t>Обратите внимание, что </a:t>
                </a:r>
                <a14:m>
                  <m:oMath xmlns:m="http://schemas.openxmlformats.org/officeDocument/2006/math">
                    <m:r>
                      <a:rPr lang="ru-RU" sz="1800" i="1">
                        <a:effectLst/>
                        <a:latin typeface="Cambria Math" panose="02040503050406030204" pitchFamily="18" charset="0"/>
                        <a:ea typeface="Aptos" panose="020B0004020202020204" pitchFamily="34" charset="0"/>
                        <a:cs typeface="Times New Roman" panose="02020603050405020304" pitchFamily="18" charset="0"/>
                      </a:rPr>
                      <m:t>𝐾</m:t>
                    </m:r>
                  </m:oMath>
                </a14:m>
                <a:r>
                  <a:rPr lang="ru-RU" sz="1800" dirty="0">
                    <a:effectLst/>
                    <a:latin typeface="Aptos" panose="020B0004020202020204" pitchFamily="34" charset="0"/>
                    <a:ea typeface="Aptos" panose="020B0004020202020204" pitchFamily="34" charset="0"/>
                    <a:cs typeface="Times New Roman" panose="02020603050405020304" pitchFamily="18" charset="0"/>
                  </a:rPr>
                  <a:t>алгоритм α-средних однозначно относит каждую точку данных к одному и только одному кластеру. Однако некоторые точки данных могут находиться примерно посередине между центрами кластеров. В этом случае неясно, является ли жёсткое отнесение к ближайшему кластеру наиболее подходящим. Используя вероятностный подход, мы получаем </a:t>
                </a:r>
                <a:r>
                  <a:rPr lang="ru-RU" sz="1800" i="1" dirty="0">
                    <a:effectLst/>
                    <a:latin typeface="Aptos" panose="020B0004020202020204" pitchFamily="34" charset="0"/>
                    <a:ea typeface="Aptos" panose="020B0004020202020204" pitchFamily="34" charset="0"/>
                    <a:cs typeface="Times New Roman" panose="02020603050405020304" pitchFamily="18" charset="0"/>
                  </a:rPr>
                  <a:t>мягкие </a:t>
                </a:r>
                <a:r>
                  <a:rPr lang="ru-RU" sz="1800" dirty="0">
                    <a:effectLst/>
                    <a:latin typeface="Aptos" panose="020B0004020202020204" pitchFamily="34" charset="0"/>
                    <a:ea typeface="Aptos" panose="020B0004020202020204" pitchFamily="34" charset="0"/>
                    <a:cs typeface="Times New Roman" panose="02020603050405020304" pitchFamily="18" charset="0"/>
                  </a:rPr>
                  <a:t>отнесения точек данных к кластерам, отражающие уровень неопределённости относительно наиболее подходящего отнесения. Такая вероятностная формулировка даёт множество преимуществ.</a:t>
                </a:r>
              </a:p>
            </p:txBody>
          </p:sp>
        </mc:Choice>
        <mc:Fallback xmlns="">
          <p:sp>
            <p:nvSpPr>
              <p:cNvPr id="3" name="Объект 2">
                <a:extLst>
                  <a:ext uri="{FF2B5EF4-FFF2-40B4-BE49-F238E27FC236}">
                    <a16:creationId xmlns:a16="http://schemas.microsoft.com/office/drawing/2014/main" id="{7A81E181-1CF2-4B4C-9483-C139972468EF}"/>
                  </a:ext>
                </a:extLst>
              </p:cNvPr>
              <p:cNvSpPr>
                <a:spLocks noGrp="1" noRot="1" noChangeAspect="1" noMove="1" noResize="1" noEditPoints="1" noAdjustHandles="1" noChangeArrowheads="1" noChangeShapeType="1" noTextEdit="1"/>
              </p:cNvSpPr>
              <p:nvPr>
                <p:ph idx="1"/>
              </p:nvPr>
            </p:nvSpPr>
            <p:spPr>
              <a:xfrm>
                <a:off x="628650" y="1825624"/>
                <a:ext cx="7886700" cy="4814661"/>
              </a:xfrm>
              <a:blipFill>
                <a:blip r:embed="rId2"/>
                <a:stretch>
                  <a:fillRect l="-322" t="-1053" r="-643"/>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B1066B15-04D3-654E-9C2F-D947220E1C75}"/>
              </a:ext>
            </a:extLst>
          </p:cNvPr>
          <p:cNvSpPr>
            <a:spLocks noGrp="1"/>
          </p:cNvSpPr>
          <p:nvPr>
            <p:ph type="sldNum" sz="quarter" idx="12"/>
          </p:nvPr>
        </p:nvSpPr>
        <p:spPr/>
        <p:txBody>
          <a:bodyPr/>
          <a:lstStyle/>
          <a:p>
            <a:fld id="{C25AE2B1-4FEA-8644-8EB7-FD815BDC330B}" type="slidenum">
              <a:rPr lang="ru-RU" smtClean="0"/>
              <a:t>7</a:t>
            </a:fld>
            <a:endParaRPr lang="ru-RU"/>
          </a:p>
        </p:txBody>
      </p:sp>
    </p:spTree>
    <p:extLst>
      <p:ext uri="{BB962C8B-B14F-4D97-AF65-F5344CB8AC3E}">
        <p14:creationId xmlns:p14="http://schemas.microsoft.com/office/powerpoint/2010/main" val="5397211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C0EE4B3-063D-E64D-821A-A3C644F34431}"/>
              </a:ext>
            </a:extLst>
          </p:cNvPr>
          <p:cNvSpPr>
            <a:spLocks noGrp="1"/>
          </p:cNvSpPr>
          <p:nvPr>
            <p:ph type="title"/>
          </p:nvPr>
        </p:nvSpPr>
        <p:spPr>
          <a:xfrm>
            <a:off x="628650" y="136524"/>
            <a:ext cx="7886700" cy="315911"/>
          </a:xfrm>
        </p:spPr>
        <p:txBody>
          <a:bodyPr>
            <a:normAutofit fontScale="90000"/>
          </a:bodyPr>
          <a:lstStyle/>
          <a:p>
            <a:r>
              <a:rPr lang="ru-RU" dirty="0"/>
              <a:t>Метрика Силуэт</a:t>
            </a:r>
          </a:p>
        </p:txBody>
      </p:sp>
      <mc:AlternateContent xmlns:mc="http://schemas.openxmlformats.org/markup-compatibility/2006" xmlns:a14="http://schemas.microsoft.com/office/drawing/2010/main">
        <mc:Choice Requires="a14">
          <p:sp>
            <p:nvSpPr>
              <p:cNvPr id="3" name="Объект 2">
                <a:extLst>
                  <a:ext uri="{FF2B5EF4-FFF2-40B4-BE49-F238E27FC236}">
                    <a16:creationId xmlns:a16="http://schemas.microsoft.com/office/drawing/2014/main" id="{2604D932-67BE-F240-AA97-5634C079A803}"/>
                  </a:ext>
                </a:extLst>
              </p:cNvPr>
              <p:cNvSpPr>
                <a:spLocks noGrp="1"/>
              </p:cNvSpPr>
              <p:nvPr>
                <p:ph idx="1"/>
              </p:nvPr>
            </p:nvSpPr>
            <p:spPr>
              <a:xfrm>
                <a:off x="628650" y="620486"/>
                <a:ext cx="7886700" cy="6100990"/>
              </a:xfrm>
            </p:spPr>
            <p:txBody>
              <a:bodyPr>
                <a:normAutofit fontScale="92500"/>
              </a:bodyPr>
              <a:lstStyle/>
              <a:p>
                <a:pPr marL="0" indent="0">
                  <a:buNone/>
                </a:pPr>
                <a:r>
                  <a:rPr lang="ru-RU" sz="1200" dirty="0"/>
                  <a:t>Значение силуэта – это мера того, насколько объект схож со своим кластером (сплоченность) по сравнению с другими кластерами (</a:t>
                </a:r>
                <a:r>
                  <a:rPr lang="ru-RU" sz="1200" dirty="0" err="1"/>
                  <a:t>разделенность</a:t>
                </a:r>
                <a:r>
                  <a:rPr lang="ru-RU" sz="1200" dirty="0"/>
                  <a:t>). Значение силуэта варьируется от −1 до +1, где высокое значение указывает на то, что объект хорошо соответствует своему кластеру и плохо соответствует соседним кластерам. Если большинство объектов имеют высокое значение, то конфигурация кластеризации подходит. Если многие точки имеют низкое или отрицательное значение, то конфигурация кластеризации может содержать слишком много или слишком мало кластеров. Кластеризация со средней шириной силуэта более 0,7 считается «сильной», значение более 0,5 – «разумной», а более 0,25 – «слабой». Однако с увеличением размерности данных становится сложно достичь таких высоких значений из-за «проклятия размерности» , поскольку расстояния становятся более близкими. Значение силуэта специализировано для оценки качества кластера, когда кластеры имеют выпуклую форму, и может быть неэффективным, если кластеры данных имеют неправильную форму или разный размер. Значение силуэта можно рассчитать с помощью любой метрики расстояния, например, евклидова расстояния или манхэттенского расстояния. </a:t>
                </a:r>
              </a:p>
              <a:p>
                <a:pPr marL="0" indent="0">
                  <a:spcBef>
                    <a:spcPts val="900"/>
                  </a:spcBef>
                  <a:spcAft>
                    <a:spcPts val="900"/>
                  </a:spcAft>
                  <a:buNone/>
                </a:pPr>
                <a:r>
                  <a:rPr lang="ru-RU" sz="1100" dirty="0">
                    <a:effectLst/>
                    <a:latin typeface="Aptos" panose="020B0004020202020204" pitchFamily="34" charset="0"/>
                    <a:ea typeface="Times New Roman" panose="02020603050405020304" pitchFamily="18" charset="0"/>
                    <a:cs typeface="Times New Roman" panose="02020603050405020304" pitchFamily="18" charset="0"/>
                  </a:rPr>
                  <a:t>Для точки данных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(точки данных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в кластере </a:t>
                </a:r>
                <a14:m>
                  <m:oMath xmlns:m="http://schemas.openxmlformats.org/officeDocument/2006/math">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 пусть</a:t>
                </a:r>
              </a:p>
              <a:p>
                <a:pPr marL="0" indent="0">
                  <a:spcAft>
                    <a:spcPts val="1000"/>
                  </a:spcAft>
                  <a:buNone/>
                </a:pPr>
                <a14:m>
                  <m:oMathPara xmlns:m="http://schemas.openxmlformats.org/officeDocument/2006/math">
                    <m:oMathParaPr>
                      <m:jc m:val="centerGroup"/>
                    </m:oMathParaPr>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𝑎</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f>
                        <m:f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1</m:t>
                          </m:r>
                        </m:num>
                        <m:den>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−1</m:t>
                          </m:r>
                        </m:den>
                      </m:f>
                      <m:nary>
                        <m:naryPr>
                          <m:chr m:val="∑"/>
                          <m:limLoc m:val="undOv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sub>
                        <m:sup>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m:t>
                          </m:r>
                        </m:sup>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𝑑</m:t>
                          </m:r>
                        </m:e>
                      </m:nary>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oMath>
                  </m:oMathPara>
                </a14:m>
                <a:endParaRPr lang="ru-RU" sz="1100" dirty="0">
                  <a:effectLst/>
                  <a:latin typeface="Aptos" panose="020B0004020202020204" pitchFamily="34" charset="0"/>
                  <a:ea typeface="Times New Roman" panose="02020603050405020304" pitchFamily="18" charset="0"/>
                  <a:cs typeface="Times New Roman" panose="02020603050405020304" pitchFamily="18" charset="0"/>
                </a:endParaRPr>
              </a:p>
              <a:p>
                <a:pPr marL="0" indent="0">
                  <a:spcBef>
                    <a:spcPts val="900"/>
                  </a:spcBef>
                  <a:spcAft>
                    <a:spcPts val="900"/>
                  </a:spcAft>
                  <a:buNone/>
                </a:pPr>
                <a:r>
                  <a:rPr lang="ru-RU" sz="1100" dirty="0">
                    <a:effectLst/>
                    <a:latin typeface="Aptos" panose="020B0004020202020204" pitchFamily="34" charset="0"/>
                    <a:ea typeface="Times New Roman" panose="02020603050405020304" pitchFamily="18" charset="0"/>
                    <a:cs typeface="Times New Roman" panose="02020603050405020304" pitchFamily="18" charset="0"/>
                  </a:rPr>
                  <a:t>будет средним расстоянием между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и всеми другими точками данных в том же кластере, где </a:t>
                </a:r>
                <a14:m>
                  <m:oMath xmlns:m="http://schemas.openxmlformats.org/officeDocument/2006/math">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 количество точек, принадлежащих кластеру </a:t>
                </a:r>
                <a14:m>
                  <m:oMath xmlns:m="http://schemas.openxmlformats.org/officeDocument/2006/math">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 а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𝑑</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 расстояние между точками данных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и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в кластере </a:t>
                </a:r>
                <a14:m>
                  <m:oMath xmlns:m="http://schemas.openxmlformats.org/officeDocument/2006/math">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(мы делим на , </a:t>
                </a:r>
                <a14:m>
                  <m:oMath xmlns:m="http://schemas.openxmlformats.org/officeDocument/2006/math">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−1</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поскольку расстояние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𝑑</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не включается в сумму).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𝑎</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может быть интерпретировано как мера того, насколько хорошо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точка приписана к своему кластеру (чем меньше значение, тем лучше приписывание).</a:t>
                </a:r>
              </a:p>
              <a:p>
                <a:pPr marL="0" indent="0">
                  <a:spcBef>
                    <a:spcPts val="900"/>
                  </a:spcBef>
                  <a:spcAft>
                    <a:spcPts val="900"/>
                  </a:spcAft>
                  <a:buNone/>
                </a:pPr>
                <a:r>
                  <a:rPr lang="ru-RU" sz="1100" dirty="0">
                    <a:effectLst/>
                    <a:latin typeface="Aptos" panose="020B0004020202020204" pitchFamily="34" charset="0"/>
                    <a:ea typeface="Times New Roman" panose="02020603050405020304" pitchFamily="18" charset="0"/>
                    <a:cs typeface="Times New Roman" panose="02020603050405020304" pitchFamily="18" charset="0"/>
                  </a:rPr>
                  <a:t>Затем мы определяем среднее различие точки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 с некоторым кластером </a:t>
                </a:r>
                <a14:m>
                  <m:oMath xmlns:m="http://schemas.openxmlformats.org/officeDocument/2006/math">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sub>
                    </m:sSub>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 как среднее расстояние от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 до всех точек в </a:t>
                </a:r>
                <a14:m>
                  <m:oMath xmlns:m="http://schemas.openxmlformats.org/officeDocument/2006/math">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sub>
                    </m:sSub>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(где </a:t>
                </a:r>
                <a14:m>
                  <m:oMath xmlns:m="http://schemas.openxmlformats.org/officeDocument/2006/math">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sub>
                    </m:sSub>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a:t>
                </a:r>
              </a:p>
              <a:p>
                <a:pPr marL="0" indent="0">
                  <a:spcBef>
                    <a:spcPts val="900"/>
                  </a:spcBef>
                  <a:spcAft>
                    <a:spcPts val="900"/>
                  </a:spcAft>
                  <a:buNone/>
                </a:pPr>
                <a:r>
                  <a:rPr lang="ru-RU" sz="1100" dirty="0">
                    <a:effectLst/>
                    <a:latin typeface="Aptos" panose="020B0004020202020204" pitchFamily="34" charset="0"/>
                    <a:ea typeface="Times New Roman" panose="02020603050405020304" pitchFamily="18" charset="0"/>
                    <a:cs typeface="Times New Roman" panose="02020603050405020304" pitchFamily="18" charset="0"/>
                  </a:rPr>
                  <a:t>Для каждой точки данных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sub>
                    </m:sSub>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 мы теперь определяем</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𝑏</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limLow>
                        <m:limLow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limLowPr>
                        <m:e>
                          <m:r>
                            <m:rPr>
                              <m:sty m:val="p"/>
                            </m:rPr>
                            <a:rPr lang="ru-RU" sz="1100">
                              <a:effectLst/>
                              <a:latin typeface="Cambria Math" panose="02040503050406030204" pitchFamily="18" charset="0"/>
                              <a:ea typeface="Times New Roman" panose="02020603050405020304" pitchFamily="18" charset="0"/>
                              <a:cs typeface="Times New Roman" panose="02020603050405020304" pitchFamily="18" charset="0"/>
                            </a:rPr>
                            <m:t>min</m:t>
                          </m:r>
                        </m:e>
                        <m:lim>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lim>
                      </m:limLow>
                      <m:f>
                        <m:f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1</m:t>
                          </m:r>
                        </m:num>
                        <m:den>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sub>
                          </m:sSub>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den>
                      </m:f>
                      <m:nary>
                        <m:naryPr>
                          <m:chr m:val="∑"/>
                          <m:limLoc m:val="undOv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naryPr>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sSub>
                            <m:sSub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sub>
                          </m:sSub>
                        </m:sub>
                        <m:sup>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m:t>
                          </m:r>
                        </m:sup>
                        <m:e>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𝑑</m:t>
                          </m:r>
                        </m:e>
                      </m:nary>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𝑗</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oMath>
                  </m:oMathPara>
                </a14:m>
                <a:endParaRPr lang="ru-RU" sz="1100" dirty="0">
                  <a:effectLst/>
                  <a:latin typeface="Aptos" panose="020B0004020202020204" pitchFamily="34" charset="0"/>
                  <a:ea typeface="Times New Roman" panose="02020603050405020304" pitchFamily="18" charset="0"/>
                  <a:cs typeface="Times New Roman" panose="02020603050405020304" pitchFamily="18" charset="0"/>
                </a:endParaRPr>
              </a:p>
              <a:p>
                <a:pPr marL="0" indent="0">
                  <a:spcBef>
                    <a:spcPts val="900"/>
                  </a:spcBef>
                  <a:spcAft>
                    <a:spcPts val="900"/>
                  </a:spcAft>
                  <a:buNone/>
                </a:pPr>
                <a:r>
                  <a:rPr lang="ru-RU" sz="1100" dirty="0">
                    <a:effectLst/>
                    <a:latin typeface="Aptos" panose="020B0004020202020204" pitchFamily="34" charset="0"/>
                    <a:ea typeface="Times New Roman" panose="02020603050405020304" pitchFamily="18" charset="0"/>
                    <a:cs typeface="Times New Roman" panose="02020603050405020304" pitchFamily="18" charset="0"/>
                  </a:rPr>
                  <a:t>наименьшее (отсюда и </a:t>
                </a:r>
                <a14:m>
                  <m:oMath xmlns:m="http://schemas.openxmlformats.org/officeDocument/2006/math">
                    <m:r>
                      <m:rPr>
                        <m:sty m:val="p"/>
                      </m:rPr>
                      <a:rPr lang="ru-RU" sz="1100">
                        <a:effectLst/>
                        <a:latin typeface="Cambria Math" panose="02040503050406030204" pitchFamily="18" charset="0"/>
                        <a:ea typeface="Times New Roman" panose="02020603050405020304" pitchFamily="18" charset="0"/>
                        <a:cs typeface="Times New Roman" panose="02020603050405020304" pitchFamily="18" charset="0"/>
                      </a:rPr>
                      <m:t>min</m:t>
                    </m:r>
                  </m:oMath>
                </a14:m>
                <a:r>
                  <a:rPr lang="ru-RU" sz="1100" i="1" dirty="0">
                    <a:effectLst/>
                    <a:latin typeface="Aptos" panose="020B0004020202020204" pitchFamily="34" charset="0"/>
                    <a:ea typeface="Times New Roman" panose="02020603050405020304" pitchFamily="18" charset="0"/>
                    <a:cs typeface="Times New Roman" panose="02020603050405020304" pitchFamily="18" charset="0"/>
                  </a:rPr>
                  <a:t> оператор </a:t>
                </a:r>
                <a:r>
                  <a:rPr lang="ru-RU" sz="1100" dirty="0">
                    <a:effectLst/>
                    <a:latin typeface="Aptos" panose="020B0004020202020204" pitchFamily="34" charset="0"/>
                    <a:ea typeface="Times New Roman" panose="02020603050405020304" pitchFamily="18" charset="0"/>
                    <a:cs typeface="Times New Roman" panose="02020603050405020304" pitchFamily="18" charset="0"/>
                  </a:rPr>
                  <a:t>в формуле) среднее расстояние до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всех точек любого другого кластера (т.е. любого кластера,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членом которого он не является). Кластер с наименьшим средним различием называется «соседним кластером», поскольку он является следующим наиболее подходящим кластером для точки </a:t>
                </a:r>
                <a14:m>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oMath>
                </a14:m>
                <a:r>
                  <a:rPr lang="ru-RU" sz="1100" dirty="0">
                    <a:effectLst/>
                    <a:latin typeface="Aptos" panose="020B0004020202020204" pitchFamily="34" charset="0"/>
                    <a:ea typeface="Times New Roman" panose="02020603050405020304" pitchFamily="18" charset="0"/>
                    <a:cs typeface="Times New Roman" panose="02020603050405020304" pitchFamily="18" charset="0"/>
                  </a:rPr>
                  <a:t>.</a:t>
                </a:r>
              </a:p>
              <a:p>
                <a:pPr marL="0" indent="0">
                  <a:spcBef>
                    <a:spcPts val="900"/>
                  </a:spcBef>
                  <a:spcAft>
                    <a:spcPts val="900"/>
                  </a:spcAft>
                  <a:buNone/>
                </a:pPr>
                <a:r>
                  <a:rPr lang="ru-RU" sz="1100" dirty="0">
                    <a:effectLst/>
                    <a:latin typeface="Aptos" panose="020B0004020202020204" pitchFamily="34" charset="0"/>
                    <a:ea typeface="Times New Roman" panose="02020603050405020304" pitchFamily="18" charset="0"/>
                    <a:cs typeface="Times New Roman" panose="02020603050405020304" pitchFamily="18" charset="0"/>
                  </a:rPr>
                  <a:t>Теперь мы определим </a:t>
                </a:r>
                <a:r>
                  <a:rPr lang="ru-RU" sz="1100" i="1" dirty="0">
                    <a:effectLst/>
                    <a:latin typeface="Aptos" panose="020B0004020202020204" pitchFamily="34" charset="0"/>
                    <a:ea typeface="Times New Roman" panose="02020603050405020304" pitchFamily="18" charset="0"/>
                    <a:cs typeface="Times New Roman" panose="02020603050405020304" pitchFamily="18" charset="0"/>
                  </a:rPr>
                  <a:t>силуэт </a:t>
                </a:r>
                <a:r>
                  <a:rPr lang="ru-RU" sz="1100" dirty="0">
                    <a:effectLst/>
                    <a:latin typeface="Aptos" panose="020B0004020202020204" pitchFamily="34" charset="0"/>
                    <a:ea typeface="Times New Roman" panose="02020603050405020304" pitchFamily="18" charset="0"/>
                    <a:cs typeface="Times New Roman" panose="02020603050405020304" pitchFamily="18" charset="0"/>
                  </a:rPr>
                  <a:t>(значение) одной точки данных</a:t>
                </a:r>
              </a:p>
              <a:p>
                <a:pPr marL="0" indent="0">
                  <a:spcBef>
                    <a:spcPts val="900"/>
                  </a:spcBef>
                  <a:spcAft>
                    <a:spcPts val="900"/>
                  </a:spcAft>
                  <a:buNone/>
                </a:pPr>
                <a14:m>
                  <m:oMathPara xmlns:m="http://schemas.openxmlformats.org/officeDocument/2006/math">
                    <m:oMathParaPr>
                      <m:jc m:val="centerGroup"/>
                    </m:oMathParaPr>
                    <m:oMath xmlns:m="http://schemas.openxmlformats.org/officeDocument/2006/math">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𝑠</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f>
                        <m:fPr>
                          <m:ctrlPr>
                            <a:rPr lang="ru-RU" sz="1100" i="1">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𝑏</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𝑎</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num>
                        <m:den>
                          <m:r>
                            <m:rPr>
                              <m:sty m:val="p"/>
                            </m:rPr>
                            <a:rPr lang="ru-RU" sz="1100">
                              <a:effectLst/>
                              <a:latin typeface="Cambria Math" panose="02040503050406030204" pitchFamily="18" charset="0"/>
                              <a:ea typeface="Times New Roman" panose="02020603050405020304" pitchFamily="18" charset="0"/>
                              <a:cs typeface="Times New Roman" panose="02020603050405020304" pitchFamily="18" charset="0"/>
                            </a:rPr>
                            <m:t>max</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𝑎</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𝑏</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r>
                            <a:rPr lang="ru-RU" sz="1100" i="1">
                              <a:effectLst/>
                              <a:latin typeface="Cambria Math" panose="02040503050406030204" pitchFamily="18" charset="0"/>
                              <a:ea typeface="Times New Roman" panose="02020603050405020304" pitchFamily="18" charset="0"/>
                              <a:cs typeface="Times New Roman" panose="02020603050405020304" pitchFamily="18" charset="0"/>
                            </a:rPr>
                            <m:t>𝑖</m:t>
                          </m:r>
                          <m:r>
                            <a:rPr lang="ru-RU" sz="1100">
                              <a:effectLst/>
                              <a:latin typeface="Cambria Math" panose="02040503050406030204" pitchFamily="18" charset="0"/>
                              <a:ea typeface="Times New Roman" panose="02020603050405020304" pitchFamily="18" charset="0"/>
                              <a:cs typeface="Times New Roman" panose="02020603050405020304" pitchFamily="18" charset="0"/>
                            </a:rPr>
                            <m:t>)}</m:t>
                          </m:r>
                        </m:den>
                      </m:f>
                    </m:oMath>
                  </m:oMathPara>
                </a14:m>
                <a:endParaRPr lang="ru-RU" sz="1100" dirty="0">
                  <a:effectLst/>
                  <a:latin typeface="Aptos" panose="020B0004020202020204" pitchFamily="34" charset="0"/>
                  <a:ea typeface="Times New Roman" panose="02020603050405020304" pitchFamily="18" charset="0"/>
                  <a:cs typeface="Times New Roman" panose="02020603050405020304" pitchFamily="18" charset="0"/>
                </a:endParaRPr>
              </a:p>
            </p:txBody>
          </p:sp>
        </mc:Choice>
        <mc:Fallback xmlns="">
          <p:sp>
            <p:nvSpPr>
              <p:cNvPr id="3" name="Объект 2">
                <a:extLst>
                  <a:ext uri="{FF2B5EF4-FFF2-40B4-BE49-F238E27FC236}">
                    <a16:creationId xmlns:a16="http://schemas.microsoft.com/office/drawing/2014/main" id="{2604D932-67BE-F240-AA97-5634C079A803}"/>
                  </a:ext>
                </a:extLst>
              </p:cNvPr>
              <p:cNvSpPr>
                <a:spLocks noGrp="1" noRot="1" noChangeAspect="1" noMove="1" noResize="1" noEditPoints="1" noAdjustHandles="1" noChangeArrowheads="1" noChangeShapeType="1" noTextEdit="1"/>
              </p:cNvSpPr>
              <p:nvPr>
                <p:ph idx="1"/>
              </p:nvPr>
            </p:nvSpPr>
            <p:spPr>
              <a:xfrm>
                <a:off x="628650" y="620486"/>
                <a:ext cx="7886700" cy="6100990"/>
              </a:xfrm>
              <a:blipFill>
                <a:blip r:embed="rId2"/>
                <a:stretch>
                  <a:fillRect/>
                </a:stretch>
              </a:blipFill>
            </p:spPr>
            <p:txBody>
              <a:bodyPr/>
              <a:lstStyle/>
              <a:p>
                <a:r>
                  <a:rPr lang="ru-RU">
                    <a:noFill/>
                  </a:rPr>
                  <a:t> </a:t>
                </a:r>
              </a:p>
            </p:txBody>
          </p:sp>
        </mc:Fallback>
      </mc:AlternateContent>
      <p:sp>
        <p:nvSpPr>
          <p:cNvPr id="4" name="Номер слайда 3">
            <a:extLst>
              <a:ext uri="{FF2B5EF4-FFF2-40B4-BE49-F238E27FC236}">
                <a16:creationId xmlns:a16="http://schemas.microsoft.com/office/drawing/2014/main" id="{34036FBD-01B4-BA42-8C67-444E5A3DA7D3}"/>
              </a:ext>
            </a:extLst>
          </p:cNvPr>
          <p:cNvSpPr>
            <a:spLocks noGrp="1"/>
          </p:cNvSpPr>
          <p:nvPr>
            <p:ph type="sldNum" sz="quarter" idx="12"/>
          </p:nvPr>
        </p:nvSpPr>
        <p:spPr/>
        <p:txBody>
          <a:bodyPr/>
          <a:lstStyle/>
          <a:p>
            <a:fld id="{C25AE2B1-4FEA-8644-8EB7-FD815BDC330B}" type="slidenum">
              <a:rPr lang="ru-RU" smtClean="0"/>
              <a:t>8</a:t>
            </a:fld>
            <a:endParaRPr lang="ru-RU"/>
          </a:p>
        </p:txBody>
      </p:sp>
    </p:spTree>
    <p:extLst>
      <p:ext uri="{BB962C8B-B14F-4D97-AF65-F5344CB8AC3E}">
        <p14:creationId xmlns:p14="http://schemas.microsoft.com/office/powerpoint/2010/main" val="14722062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CE9E6BF-B661-554F-923A-B86C5288477D}"/>
              </a:ext>
            </a:extLst>
          </p:cNvPr>
          <p:cNvSpPr>
            <a:spLocks noGrp="1"/>
          </p:cNvSpPr>
          <p:nvPr>
            <p:ph type="title"/>
          </p:nvPr>
        </p:nvSpPr>
        <p:spPr/>
        <p:txBody>
          <a:bodyPr/>
          <a:lstStyle/>
          <a:p>
            <a:r>
              <a:rPr lang="ru-RU" dirty="0"/>
              <a:t>Метод локтя</a:t>
            </a:r>
          </a:p>
        </p:txBody>
      </p:sp>
      <p:pic>
        <p:nvPicPr>
          <p:cNvPr id="6" name="Объект 5">
            <a:extLst>
              <a:ext uri="{FF2B5EF4-FFF2-40B4-BE49-F238E27FC236}">
                <a16:creationId xmlns:a16="http://schemas.microsoft.com/office/drawing/2014/main" id="{6C077232-2577-F549-8C55-33B5FEFD37F2}"/>
              </a:ext>
            </a:extLst>
          </p:cNvPr>
          <p:cNvPicPr>
            <a:picLocks noGrp="1" noChangeAspect="1"/>
          </p:cNvPicPr>
          <p:nvPr>
            <p:ph idx="1"/>
          </p:nvPr>
        </p:nvPicPr>
        <p:blipFill>
          <a:blip r:embed="rId2"/>
          <a:stretch>
            <a:fillRect/>
          </a:stretch>
        </p:blipFill>
        <p:spPr>
          <a:xfrm>
            <a:off x="1409848" y="1847851"/>
            <a:ext cx="6324304" cy="4351338"/>
          </a:xfrm>
        </p:spPr>
      </p:pic>
      <p:sp>
        <p:nvSpPr>
          <p:cNvPr id="4" name="Номер слайда 3">
            <a:extLst>
              <a:ext uri="{FF2B5EF4-FFF2-40B4-BE49-F238E27FC236}">
                <a16:creationId xmlns:a16="http://schemas.microsoft.com/office/drawing/2014/main" id="{FAEB0942-92A9-C040-8681-79654CA4B813}"/>
              </a:ext>
            </a:extLst>
          </p:cNvPr>
          <p:cNvSpPr>
            <a:spLocks noGrp="1"/>
          </p:cNvSpPr>
          <p:nvPr>
            <p:ph type="sldNum" sz="quarter" idx="12"/>
          </p:nvPr>
        </p:nvSpPr>
        <p:spPr/>
        <p:txBody>
          <a:bodyPr/>
          <a:lstStyle/>
          <a:p>
            <a:fld id="{C25AE2B1-4FEA-8644-8EB7-FD815BDC330B}" type="slidenum">
              <a:rPr lang="ru-RU" smtClean="0"/>
              <a:t>9</a:t>
            </a:fld>
            <a:endParaRPr lang="ru-RU"/>
          </a:p>
        </p:txBody>
      </p:sp>
    </p:spTree>
    <p:extLst>
      <p:ext uri="{BB962C8B-B14F-4D97-AF65-F5344CB8AC3E}">
        <p14:creationId xmlns:p14="http://schemas.microsoft.com/office/powerpoint/2010/main" val="124993588"/>
      </p:ext>
    </p:extLst>
  </p:cSld>
  <p:clrMapOvr>
    <a:masterClrMapping/>
  </p:clrMapOvr>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82</TotalTime>
  <Words>2311</Words>
  <Application>Microsoft Macintosh PowerPoint</Application>
  <PresentationFormat>Экран (4:3)</PresentationFormat>
  <Paragraphs>123</Paragraphs>
  <Slides>19</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19</vt:i4>
      </vt:variant>
    </vt:vector>
  </HeadingPairs>
  <TitlesOfParts>
    <vt:vector size="26" baseType="lpstr">
      <vt:lpstr>Aptos</vt:lpstr>
      <vt:lpstr>Arial</vt:lpstr>
      <vt:lpstr>Calibri</vt:lpstr>
      <vt:lpstr>Calibri Light</vt:lpstr>
      <vt:lpstr>Cambria Math</vt:lpstr>
      <vt:lpstr>Fd2260317-Identity-H</vt:lpstr>
      <vt:lpstr>Тема Office</vt:lpstr>
      <vt:lpstr>Модели смесей и EM алгоритм</vt:lpstr>
      <vt:lpstr>Как использовать латентные переменные</vt:lpstr>
      <vt:lpstr>Кластеризация K-средних </vt:lpstr>
      <vt:lpstr>Алгоритм K-средних</vt:lpstr>
      <vt:lpstr>Алгоритм K-средних</vt:lpstr>
      <vt:lpstr>Применение алгоритма К-средних</vt:lpstr>
      <vt:lpstr>К-медоиды</vt:lpstr>
      <vt:lpstr>Метрика Силуэт</vt:lpstr>
      <vt:lpstr>Метод локтя</vt:lpstr>
      <vt:lpstr>Сегментация и сжатие изображений</vt:lpstr>
      <vt:lpstr>Смесь гауссианов</vt:lpstr>
      <vt:lpstr>Смесь гауссианов</vt:lpstr>
      <vt:lpstr>Смесь гауссианов</vt:lpstr>
      <vt:lpstr>Максимальное правдоподобие</vt:lpstr>
      <vt:lpstr>EM для гауссовых смесей</vt:lpstr>
      <vt:lpstr>EM для гауссовых смесей</vt:lpstr>
      <vt:lpstr>EM для гауссовых смесей</vt:lpstr>
      <vt:lpstr>EM-алгоритм для гауссовых смесей</vt:lpstr>
      <vt:lpstr>EM на датасете Old Faithful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Линейные модели классификации</dc:title>
  <dc:creator>Microsoft Office User</dc:creator>
  <cp:lastModifiedBy>Microsoft Office User</cp:lastModifiedBy>
  <cp:revision>15</cp:revision>
  <dcterms:created xsi:type="dcterms:W3CDTF">2025-11-16T15:04:04Z</dcterms:created>
  <dcterms:modified xsi:type="dcterms:W3CDTF">2025-11-16T16:27:13Z</dcterms:modified>
</cp:coreProperties>
</file>

<file path=docProps/thumbnail.jpeg>
</file>